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257" r:id="rId3"/>
    <p:sldId id="258" r:id="rId4"/>
    <p:sldId id="433" r:id="rId5"/>
    <p:sldId id="387" r:id="rId6"/>
    <p:sldId id="434" r:id="rId7"/>
    <p:sldId id="435" r:id="rId8"/>
    <p:sldId id="436" r:id="rId9"/>
    <p:sldId id="437" r:id="rId10"/>
    <p:sldId id="438" r:id="rId11"/>
    <p:sldId id="439" r:id="rId12"/>
    <p:sldId id="440" r:id="rId13"/>
    <p:sldId id="441" r:id="rId14"/>
    <p:sldId id="442" r:id="rId15"/>
    <p:sldId id="443" r:id="rId16"/>
    <p:sldId id="444" r:id="rId17"/>
    <p:sldId id="445" r:id="rId18"/>
    <p:sldId id="446" r:id="rId19"/>
    <p:sldId id="447" r:id="rId20"/>
    <p:sldId id="448" r:id="rId21"/>
    <p:sldId id="449" r:id="rId22"/>
    <p:sldId id="450" r:id="rId23"/>
    <p:sldId id="451" r:id="rId24"/>
    <p:sldId id="452" r:id="rId25"/>
    <p:sldId id="453" r:id="rId26"/>
    <p:sldId id="454" r:id="rId27"/>
    <p:sldId id="455" r:id="rId28"/>
    <p:sldId id="456" r:id="rId29"/>
    <p:sldId id="457" r:id="rId30"/>
    <p:sldId id="458" r:id="rId31"/>
    <p:sldId id="459" r:id="rId32"/>
    <p:sldId id="460" r:id="rId33"/>
    <p:sldId id="461" r:id="rId34"/>
    <p:sldId id="462" r:id="rId35"/>
    <p:sldId id="463" r:id="rId36"/>
    <p:sldId id="464" r:id="rId37"/>
    <p:sldId id="465" r:id="rId38"/>
    <p:sldId id="466" r:id="rId39"/>
    <p:sldId id="467" r:id="rId40"/>
    <p:sldId id="468" r:id="rId41"/>
    <p:sldId id="469" r:id="rId42"/>
    <p:sldId id="299"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1069" autoAdjust="0"/>
  </p:normalViewPr>
  <p:slideViewPr>
    <p:cSldViewPr snapToGrid="0">
      <p:cViewPr varScale="1">
        <p:scale>
          <a:sx n="93" d="100"/>
          <a:sy n="93" d="100"/>
        </p:scale>
        <p:origin x="121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F7900A-5984-4627-90CC-DA4A16B17B42}" type="datetimeFigureOut">
              <a:rPr lang="en-US" smtClean="0"/>
              <a:t>6/7/2020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7031FE-F148-41F2-AA91-6C6E1601A8AB}" type="slidenum">
              <a:rPr lang="en-US" smtClean="0"/>
              <a:t>‹#›</a:t>
            </a:fld>
            <a:endParaRPr lang="en-US"/>
          </a:p>
        </p:txBody>
      </p:sp>
    </p:spTree>
    <p:extLst>
      <p:ext uri="{BB962C8B-B14F-4D97-AF65-F5344CB8AC3E}">
        <p14:creationId xmlns:p14="http://schemas.microsoft.com/office/powerpoint/2010/main" val="2224135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a:t>
            </a:fld>
            <a:endParaRPr lang="en-US"/>
          </a:p>
        </p:txBody>
      </p:sp>
    </p:spTree>
    <p:extLst>
      <p:ext uri="{BB962C8B-B14F-4D97-AF65-F5344CB8AC3E}">
        <p14:creationId xmlns:p14="http://schemas.microsoft.com/office/powerpoint/2010/main" val="738562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we need data. We</a:t>
            </a:r>
            <a:r>
              <a:rPr lang="en-US" baseline="0" dirty="0"/>
              <a:t> can’t just stick to an opinion with dogmatic ferocity and make any headway. This is true about performance. It’s one thing to speculate that a code change will be faster. It’s another if you can back it up with performance metrics.</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13</a:t>
            </a:fld>
            <a:endParaRPr lang="en-US"/>
          </a:p>
        </p:txBody>
      </p:sp>
    </p:spTree>
    <p:extLst>
      <p:ext uri="{BB962C8B-B14F-4D97-AF65-F5344CB8AC3E}">
        <p14:creationId xmlns:p14="http://schemas.microsoft.com/office/powerpoint/2010/main" val="11756441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need to be objective as possible. Don’t sway</a:t>
            </a:r>
            <a:r>
              <a:rPr lang="en-US" baseline="0" dirty="0"/>
              <a:t> the data with subjective biases. Be like Marie Curie….except with less radioactivity and dying </a:t>
            </a:r>
            <a:r>
              <a:rPr lang="en-US" baseline="0" dirty="0">
                <a:sym typeface="Wingdings" panose="00000500000000000000" pitchFamily="2" charset="2"/>
              </a:rPr>
              <a:t></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14</a:t>
            </a:fld>
            <a:endParaRPr lang="en-US"/>
          </a:p>
        </p:txBody>
      </p:sp>
    </p:spTree>
    <p:extLst>
      <p:ext uri="{BB962C8B-B14F-4D97-AF65-F5344CB8AC3E}">
        <p14:creationId xmlns:p14="http://schemas.microsoft.com/office/powerpoint/2010/main" val="276391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version of this is popularity. But this only shows which one is being used more – it really doesn’t address the notion of which one is “better”.</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15</a:t>
            </a:fld>
            <a:endParaRPr lang="en-US"/>
          </a:p>
        </p:txBody>
      </p:sp>
    </p:spTree>
    <p:extLst>
      <p:ext uri="{BB962C8B-B14F-4D97-AF65-F5344CB8AC3E}">
        <p14:creationId xmlns:p14="http://schemas.microsoft.com/office/powerpoint/2010/main" val="10309353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back a bit.</a:t>
            </a:r>
            <a:r>
              <a:rPr lang="en-US" baseline="0" dirty="0"/>
              <a:t> Tabs started with typewriters where you could set the size of the indention. “Tab stops”. Manually doing that with hitting the space bar is annoying (just like the Silicon Valley video clip shows).</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16</a:t>
            </a:fld>
            <a:endParaRPr lang="en-US"/>
          </a:p>
        </p:txBody>
      </p:sp>
    </p:spTree>
    <p:extLst>
      <p:ext uri="{BB962C8B-B14F-4D97-AF65-F5344CB8AC3E}">
        <p14:creationId xmlns:p14="http://schemas.microsoft.com/office/powerpoint/2010/main" val="1889702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Indention is key to having well-formatted code that is readable. In modern IDEs, you can set the size of the</a:t>
            </a:r>
            <a:r>
              <a:rPr lang="en-US" baseline="0" dirty="0"/>
              <a:t> indention to whatever looks good to you.</a:t>
            </a:r>
          </a:p>
          <a:p>
            <a:endParaRPr lang="en-US" baseline="0" dirty="0"/>
          </a:p>
          <a:p>
            <a:r>
              <a:rPr lang="en-US" baseline="0" dirty="0"/>
              <a:t>BTW notice the “Keep tabs” selection. That’s a hint as to what I prefer </a:t>
            </a:r>
            <a:r>
              <a:rPr lang="en-US" baseline="0" dirty="0">
                <a:sym typeface="Wingdings" panose="00000500000000000000" pitchFamily="2" charset="2"/>
              </a:rPr>
              <a:t></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17</a:t>
            </a:fld>
            <a:endParaRPr lang="en-US"/>
          </a:p>
        </p:txBody>
      </p:sp>
    </p:spTree>
    <p:extLst>
      <p:ext uri="{BB962C8B-B14F-4D97-AF65-F5344CB8AC3E}">
        <p14:creationId xmlns:p14="http://schemas.microsoft.com/office/powerpoint/2010/main" val="3976256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data point is file size. Note that if you use spaces, you’re going to end</a:t>
            </a:r>
            <a:r>
              <a:rPr lang="en-US" baseline="0" dirty="0"/>
              <a:t> up using more characters than if you used tabs. And in these days of terabytes laptops and exabyte servers, this will add up! (That was being a bit sarcastic </a:t>
            </a:r>
            <a:r>
              <a:rPr lang="en-US" baseline="0" dirty="0">
                <a:sym typeface="Wingdings" panose="00000500000000000000" pitchFamily="2" charset="2"/>
              </a:rPr>
              <a:t>:), but tabs will make your file smaller.)</a:t>
            </a:r>
          </a:p>
        </p:txBody>
      </p:sp>
      <p:sp>
        <p:nvSpPr>
          <p:cNvPr id="4" name="Slide Number Placeholder 3"/>
          <p:cNvSpPr>
            <a:spLocks noGrp="1"/>
          </p:cNvSpPr>
          <p:nvPr>
            <p:ph type="sldNum" sz="quarter" idx="5"/>
          </p:nvPr>
        </p:nvSpPr>
        <p:spPr/>
        <p:txBody>
          <a:bodyPr/>
          <a:lstStyle/>
          <a:p>
            <a:fld id="{DE7031FE-F148-41F2-AA91-6C6E1601A8AB}" type="slidenum">
              <a:rPr lang="en-US" smtClean="0"/>
              <a:t>18</a:t>
            </a:fld>
            <a:endParaRPr lang="en-US"/>
          </a:p>
        </p:txBody>
      </p:sp>
    </p:spTree>
    <p:extLst>
      <p:ext uri="{BB962C8B-B14F-4D97-AF65-F5344CB8AC3E}">
        <p14:creationId xmlns:p14="http://schemas.microsoft.com/office/powerpoint/2010/main" val="3919218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think about the compiler. Even though whitespace is considered “trivia” – it’s literally called “</a:t>
            </a:r>
            <a:r>
              <a:rPr lang="en-US" dirty="0" err="1"/>
              <a:t>SyntaxTrivia</a:t>
            </a:r>
            <a:r>
              <a:rPr lang="en-US" dirty="0"/>
              <a:t>” in Roslyn – it still has to parse those characters.</a:t>
            </a:r>
            <a:r>
              <a:rPr lang="en-US" baseline="0" dirty="0"/>
              <a:t> Wouldn’t it be more efficient to parse less characters?</a:t>
            </a:r>
            <a:endParaRPr lang="en-US" baseline="0" dirty="0">
              <a:sym typeface="Wingdings" panose="00000500000000000000" pitchFamily="2" charset="2"/>
            </a:endParaRPr>
          </a:p>
        </p:txBody>
      </p:sp>
      <p:sp>
        <p:nvSpPr>
          <p:cNvPr id="4" name="Slide Number Placeholder 3"/>
          <p:cNvSpPr>
            <a:spLocks noGrp="1"/>
          </p:cNvSpPr>
          <p:nvPr>
            <p:ph type="sldNum" sz="quarter" idx="5"/>
          </p:nvPr>
        </p:nvSpPr>
        <p:spPr/>
        <p:txBody>
          <a:bodyPr/>
          <a:lstStyle/>
          <a:p>
            <a:fld id="{DE7031FE-F148-41F2-AA91-6C6E1601A8AB}" type="slidenum">
              <a:rPr lang="en-US" smtClean="0"/>
              <a:t>19</a:t>
            </a:fld>
            <a:endParaRPr lang="en-US"/>
          </a:p>
        </p:txBody>
      </p:sp>
    </p:spTree>
    <p:extLst>
      <p:ext uri="{BB962C8B-B14F-4D97-AF65-F5344CB8AC3E}">
        <p14:creationId xmlns:p14="http://schemas.microsoft.com/office/powerpoint/2010/main" val="18039697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decided</a:t>
            </a:r>
            <a:r>
              <a:rPr lang="en-US" baseline="0" dirty="0"/>
              <a:t> to grab a bunch of OSS code, reformat it for tabs and spaces, get the file sizes, and then get benchmark numbers on the compilation times between them. Sounds easy? Well…not so much.</a:t>
            </a:r>
            <a:endParaRPr lang="en-US" baseline="0" dirty="0">
              <a:sym typeface="Wingdings" panose="00000500000000000000" pitchFamily="2" charset="2"/>
            </a:endParaRPr>
          </a:p>
        </p:txBody>
      </p:sp>
      <p:sp>
        <p:nvSpPr>
          <p:cNvPr id="4" name="Slide Number Placeholder 3"/>
          <p:cNvSpPr>
            <a:spLocks noGrp="1"/>
          </p:cNvSpPr>
          <p:nvPr>
            <p:ph type="sldNum" sz="quarter" idx="5"/>
          </p:nvPr>
        </p:nvSpPr>
        <p:spPr/>
        <p:txBody>
          <a:bodyPr/>
          <a:lstStyle/>
          <a:p>
            <a:fld id="{DE7031FE-F148-41F2-AA91-6C6E1601A8AB}" type="slidenum">
              <a:rPr lang="en-US" smtClean="0"/>
              <a:t>20</a:t>
            </a:fld>
            <a:endParaRPr lang="en-US"/>
          </a:p>
        </p:txBody>
      </p:sp>
    </p:spTree>
    <p:extLst>
      <p:ext uri="{BB962C8B-B14F-4D97-AF65-F5344CB8AC3E}">
        <p14:creationId xmlns:p14="http://schemas.microsoft.com/office/powerpoint/2010/main" val="11935163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get data on file size</a:t>
            </a:r>
            <a:r>
              <a:rPr lang="en-US" baseline="0" dirty="0"/>
              <a:t> and compilation time, I needed a bunch of projects. So I went to </a:t>
            </a:r>
            <a:r>
              <a:rPr lang="en-US" baseline="0" dirty="0" err="1"/>
              <a:t>Github</a:t>
            </a:r>
            <a:r>
              <a:rPr lang="en-US" baseline="0" dirty="0"/>
              <a:t> and pulled down repos from well-known projects (at least I think they’re well-known). I also made sure they could be compiled from VS 2017..</a:t>
            </a:r>
            <a:endParaRPr lang="en-US" dirty="0"/>
          </a:p>
          <a:p>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21</a:t>
            </a:fld>
            <a:endParaRPr lang="en-US"/>
          </a:p>
        </p:txBody>
      </p:sp>
    </p:spTree>
    <p:extLst>
      <p:ext uri="{BB962C8B-B14F-4D97-AF65-F5344CB8AC3E}">
        <p14:creationId xmlns:p14="http://schemas.microsoft.com/office/powerpoint/2010/main" val="3792265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thought of</a:t>
            </a:r>
            <a:r>
              <a:rPr lang="en-US" baseline="0" dirty="0"/>
              <a:t> using </a:t>
            </a:r>
            <a:r>
              <a:rPr lang="en-US" baseline="0" dirty="0" err="1"/>
              <a:t>System.Ben</a:t>
            </a:r>
            <a:r>
              <a:rPr lang="en-US" baseline="0" dirty="0"/>
              <a:t> as well, but….you know </a:t>
            </a:r>
            <a:r>
              <a:rPr lang="en-US" baseline="0" dirty="0">
                <a:sym typeface="Wingdings" panose="00000500000000000000" pitchFamily="2" charset="2"/>
              </a:rPr>
              <a:t></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22</a:t>
            </a:fld>
            <a:endParaRPr lang="en-US"/>
          </a:p>
        </p:txBody>
      </p:sp>
    </p:spTree>
    <p:extLst>
      <p:ext uri="{BB962C8B-B14F-4D97-AF65-F5344CB8AC3E}">
        <p14:creationId xmlns:p14="http://schemas.microsoft.com/office/powerpoint/2010/main" val="570133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start a fight of epic</a:t>
            </a:r>
            <a:r>
              <a:rPr lang="en-US" baseline="0" dirty="0"/>
              <a:t> proportions in developer circles…</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5</a:t>
            </a:fld>
            <a:endParaRPr lang="en-US"/>
          </a:p>
        </p:txBody>
      </p:sp>
    </p:spTree>
    <p:extLst>
      <p:ext uri="{BB962C8B-B14F-4D97-AF65-F5344CB8AC3E}">
        <p14:creationId xmlns:p14="http://schemas.microsoft.com/office/powerpoint/2010/main" val="17641144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I take each repo, and move them to a directory as two copies: “tab” and “space”</a:t>
            </a:r>
            <a:endParaRPr lang="en-US" baseline="0" dirty="0">
              <a:sym typeface="Wingdings" panose="00000500000000000000" pitchFamily="2" charset="2"/>
            </a:endParaRPr>
          </a:p>
        </p:txBody>
      </p:sp>
      <p:sp>
        <p:nvSpPr>
          <p:cNvPr id="4" name="Slide Number Placeholder 3"/>
          <p:cNvSpPr>
            <a:spLocks noGrp="1"/>
          </p:cNvSpPr>
          <p:nvPr>
            <p:ph type="sldNum" sz="quarter" idx="5"/>
          </p:nvPr>
        </p:nvSpPr>
        <p:spPr/>
        <p:txBody>
          <a:bodyPr/>
          <a:lstStyle/>
          <a:p>
            <a:fld id="{DE7031FE-F148-41F2-AA91-6C6E1601A8AB}" type="slidenum">
              <a:rPr lang="en-US" smtClean="0"/>
              <a:t>23</a:t>
            </a:fld>
            <a:endParaRPr lang="en-US"/>
          </a:p>
        </p:txBody>
      </p:sp>
    </p:spTree>
    <p:extLst>
      <p:ext uri="{BB962C8B-B14F-4D97-AF65-F5344CB8AC3E}">
        <p14:creationId xmlns:p14="http://schemas.microsoft.com/office/powerpoint/2010/main" val="4028996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sym typeface="Wingdings" panose="00000500000000000000" pitchFamily="2" charset="2"/>
              </a:rPr>
              <a:t>Each repo directory gets a custom .</a:t>
            </a:r>
            <a:r>
              <a:rPr lang="en-US" baseline="0" dirty="0" err="1">
                <a:sym typeface="Wingdings" panose="00000500000000000000" pitchFamily="2" charset="2"/>
              </a:rPr>
              <a:t>editorconfig</a:t>
            </a:r>
            <a:r>
              <a:rPr lang="en-US" baseline="0" dirty="0">
                <a:sym typeface="Wingdings" panose="00000500000000000000" pitchFamily="2" charset="2"/>
              </a:rPr>
              <a:t> file (wiping out any that currently exist), and then all .cs files are automatically formatted by driving a VS process.</a:t>
            </a:r>
          </a:p>
        </p:txBody>
      </p:sp>
      <p:sp>
        <p:nvSpPr>
          <p:cNvPr id="4" name="Slide Number Placeholder 3"/>
          <p:cNvSpPr>
            <a:spLocks noGrp="1"/>
          </p:cNvSpPr>
          <p:nvPr>
            <p:ph type="sldNum" sz="quarter" idx="5"/>
          </p:nvPr>
        </p:nvSpPr>
        <p:spPr/>
        <p:txBody>
          <a:bodyPr/>
          <a:lstStyle/>
          <a:p>
            <a:fld id="{DE7031FE-F148-41F2-AA91-6C6E1601A8AB}" type="slidenum">
              <a:rPr lang="en-US" smtClean="0"/>
              <a:t>24</a:t>
            </a:fld>
            <a:endParaRPr lang="en-US"/>
          </a:p>
        </p:txBody>
      </p:sp>
    </p:spTree>
    <p:extLst>
      <p:ext uri="{BB962C8B-B14F-4D97-AF65-F5344CB8AC3E}">
        <p14:creationId xmlns:p14="http://schemas.microsoft.com/office/powerpoint/2010/main" val="34279679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a:t>
            </a:r>
            <a:r>
              <a:rPr lang="en-US" baseline="0" dirty="0"/>
              <a:t> each solution version is run through a compilation process and the times are calculated with Benchmark.NET. Actually, this changed from building from workspaces to </a:t>
            </a:r>
            <a:r>
              <a:rPr lang="en-US" baseline="0" dirty="0" err="1"/>
              <a:t>MSBuild</a:t>
            </a:r>
            <a:r>
              <a:rPr lang="en-US" baseline="0" dirty="0"/>
              <a:t> to just parsing C#.</a:t>
            </a:r>
            <a:endParaRPr lang="en-US" baseline="0" dirty="0">
              <a:sym typeface="Wingdings" panose="00000500000000000000" pitchFamily="2" charset="2"/>
            </a:endParaRPr>
          </a:p>
        </p:txBody>
      </p:sp>
      <p:sp>
        <p:nvSpPr>
          <p:cNvPr id="4" name="Slide Number Placeholder 3"/>
          <p:cNvSpPr>
            <a:spLocks noGrp="1"/>
          </p:cNvSpPr>
          <p:nvPr>
            <p:ph type="sldNum" sz="quarter" idx="5"/>
          </p:nvPr>
        </p:nvSpPr>
        <p:spPr/>
        <p:txBody>
          <a:bodyPr/>
          <a:lstStyle/>
          <a:p>
            <a:fld id="{DE7031FE-F148-41F2-AA91-6C6E1601A8AB}" type="slidenum">
              <a:rPr lang="en-US" smtClean="0"/>
              <a:t>25</a:t>
            </a:fld>
            <a:endParaRPr lang="en-US"/>
          </a:p>
        </p:txBody>
      </p:sp>
    </p:spTree>
    <p:extLst>
      <p:ext uri="{BB962C8B-B14F-4D97-AF65-F5344CB8AC3E}">
        <p14:creationId xmlns:p14="http://schemas.microsoft.com/office/powerpoint/2010/main" val="10306600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do a</a:t>
            </a:r>
            <a:r>
              <a:rPr lang="en-US" baseline="0" dirty="0"/>
              <a:t> quick walkthrough of the code.</a:t>
            </a:r>
            <a:endParaRPr lang="en-US" dirty="0"/>
          </a:p>
          <a:p>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26</a:t>
            </a:fld>
            <a:endParaRPr lang="en-US"/>
          </a:p>
        </p:txBody>
      </p:sp>
    </p:spTree>
    <p:extLst>
      <p:ext uri="{BB962C8B-B14F-4D97-AF65-F5344CB8AC3E}">
        <p14:creationId xmlns:p14="http://schemas.microsoft.com/office/powerpoint/2010/main" val="22424367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imagine, this took a lot of time to run. I don’t have exact numbers on the total time, but it’s</a:t>
            </a:r>
            <a:r>
              <a:rPr lang="en-US" baseline="0" dirty="0"/>
              <a:t> some of the projects took hours to reformat. </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27</a:t>
            </a:fld>
            <a:endParaRPr lang="en-US"/>
          </a:p>
        </p:txBody>
      </p:sp>
    </p:spTree>
    <p:extLst>
      <p:ext uri="{BB962C8B-B14F-4D97-AF65-F5344CB8AC3E}">
        <p14:creationId xmlns:p14="http://schemas.microsoft.com/office/powerpoint/2010/main" val="40421045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all the code has been downloaded, reformatted,</a:t>
            </a:r>
            <a:r>
              <a:rPr lang="en-US" baseline="0" dirty="0"/>
              <a:t> and compiled. The question is….WHO WINS?</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28</a:t>
            </a:fld>
            <a:endParaRPr lang="en-US"/>
          </a:p>
        </p:txBody>
      </p:sp>
    </p:spTree>
    <p:extLst>
      <p:ext uri="{BB962C8B-B14F-4D97-AF65-F5344CB8AC3E}">
        <p14:creationId xmlns:p14="http://schemas.microsoft.com/office/powerpoint/2010/main" val="41063056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Drum roll,</a:t>
            </a:r>
            <a:r>
              <a:rPr lang="en-US" baseline="0" dirty="0"/>
              <a:t> please!</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29</a:t>
            </a:fld>
            <a:endParaRPr lang="en-US"/>
          </a:p>
        </p:txBody>
      </p:sp>
    </p:spTree>
    <p:extLst>
      <p:ext uri="{BB962C8B-B14F-4D97-AF65-F5344CB8AC3E}">
        <p14:creationId xmlns:p14="http://schemas.microsoft.com/office/powerpoint/2010/main" val="34584098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file size, it’s clear</a:t>
            </a:r>
            <a:r>
              <a:rPr lang="en-US" baseline="0" dirty="0"/>
              <a:t> using tabs helps. On average you get about 10% reduction in size.</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30</a:t>
            </a:fld>
            <a:endParaRPr lang="en-US"/>
          </a:p>
        </p:txBody>
      </p:sp>
    </p:spTree>
    <p:extLst>
      <p:ext uri="{BB962C8B-B14F-4D97-AF65-F5344CB8AC3E}">
        <p14:creationId xmlns:p14="http://schemas.microsoft.com/office/powerpoint/2010/main" val="14754267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parsing times, it’s not as clear. Overall there seems to be some small gains using tabs but it’s not consistent.</a:t>
            </a:r>
          </a:p>
        </p:txBody>
      </p:sp>
      <p:sp>
        <p:nvSpPr>
          <p:cNvPr id="4" name="Slide Number Placeholder 3"/>
          <p:cNvSpPr>
            <a:spLocks noGrp="1"/>
          </p:cNvSpPr>
          <p:nvPr>
            <p:ph type="sldNum" sz="quarter" idx="5"/>
          </p:nvPr>
        </p:nvSpPr>
        <p:spPr/>
        <p:txBody>
          <a:bodyPr/>
          <a:lstStyle/>
          <a:p>
            <a:fld id="{DE7031FE-F148-41F2-AA91-6C6E1601A8AB}" type="slidenum">
              <a:rPr lang="en-US" smtClean="0"/>
              <a:t>31</a:t>
            </a:fld>
            <a:endParaRPr lang="en-US"/>
          </a:p>
        </p:txBody>
      </p:sp>
    </p:spTree>
    <p:extLst>
      <p:ext uri="{BB962C8B-B14F-4D97-AF65-F5344CB8AC3E}">
        <p14:creationId xmlns:p14="http://schemas.microsoft.com/office/powerpoint/2010/main" val="32653837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even went so far to</a:t>
            </a:r>
            <a:r>
              <a:rPr lang="en-US" baseline="0" dirty="0"/>
              <a:t> do tests just on parsing simple expressions with leading trivia. Note that in both cases, the trivia is represented by the same struct, which captures the span and the raw text.</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32</a:t>
            </a:fld>
            <a:endParaRPr lang="en-US"/>
          </a:p>
        </p:txBody>
      </p:sp>
    </p:spTree>
    <p:extLst>
      <p:ext uri="{BB962C8B-B14F-4D97-AF65-F5344CB8AC3E}">
        <p14:creationId xmlns:p14="http://schemas.microsoft.com/office/powerpoint/2010/main" val="2230980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Tabs. Spaces. It</a:t>
            </a:r>
            <a:r>
              <a:rPr lang="en-US" baseline="0" dirty="0"/>
              <a:t> is the biggest, thorniest problem we face in software development today. Forget language discussions and syntax arguments. Forget cloud provider debates. THIS is where the battle rages.</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6</a:t>
            </a:fld>
            <a:endParaRPr lang="en-US"/>
          </a:p>
        </p:txBody>
      </p:sp>
    </p:spTree>
    <p:extLst>
      <p:ext uri="{BB962C8B-B14F-4D97-AF65-F5344CB8AC3E}">
        <p14:creationId xmlns:p14="http://schemas.microsoft.com/office/powerpoint/2010/main" val="5580158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why</a:t>
            </a:r>
            <a:r>
              <a:rPr lang="en-US" baseline="0" dirty="0"/>
              <a:t> </a:t>
            </a:r>
            <a:r>
              <a:rPr lang="en-US" dirty="0"/>
              <a:t>isn’t much of a difference, if</a:t>
            </a:r>
            <a:r>
              <a:rPr lang="en-US" baseline="0" dirty="0"/>
              <a:t> any. The only difference is in reading the trivia and capturing it into the same kind of struct.</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33</a:t>
            </a:fld>
            <a:endParaRPr lang="en-US"/>
          </a:p>
        </p:txBody>
      </p:sp>
    </p:spTree>
    <p:extLst>
      <p:ext uri="{BB962C8B-B14F-4D97-AF65-F5344CB8AC3E}">
        <p14:creationId xmlns:p14="http://schemas.microsoft.com/office/powerpoint/2010/main" val="33972116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baseline="0" dirty="0"/>
              <a:t> really drive the point home, let’s use </a:t>
            </a:r>
            <a:r>
              <a:rPr lang="en-US" baseline="0" dirty="0" err="1"/>
              <a:t>RoslynQuoter</a:t>
            </a:r>
            <a:r>
              <a:rPr lang="en-US" baseline="0" dirty="0"/>
              <a:t>. The first line uses a tab, the second has three spaces.</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34</a:t>
            </a:fld>
            <a:endParaRPr lang="en-US"/>
          </a:p>
        </p:txBody>
      </p:sp>
    </p:spTree>
    <p:extLst>
      <p:ext uri="{BB962C8B-B14F-4D97-AF65-F5344CB8AC3E}">
        <p14:creationId xmlns:p14="http://schemas.microsoft.com/office/powerpoint/2010/main" val="24691919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first one, it uses </a:t>
            </a:r>
            <a:r>
              <a:rPr lang="en-US" dirty="0" err="1"/>
              <a:t>SyntaxFactory.Tab</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35</a:t>
            </a:fld>
            <a:endParaRPr lang="en-US"/>
          </a:p>
        </p:txBody>
      </p:sp>
    </p:spTree>
    <p:extLst>
      <p:ext uri="{BB962C8B-B14F-4D97-AF65-F5344CB8AC3E}">
        <p14:creationId xmlns:p14="http://schemas.microsoft.com/office/powerpoint/2010/main" val="7017692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spaces, it puts the space into the call.</a:t>
            </a:r>
          </a:p>
        </p:txBody>
      </p:sp>
      <p:sp>
        <p:nvSpPr>
          <p:cNvPr id="4" name="Slide Number Placeholder 3"/>
          <p:cNvSpPr>
            <a:spLocks noGrp="1"/>
          </p:cNvSpPr>
          <p:nvPr>
            <p:ph type="sldNum" sz="quarter" idx="5"/>
          </p:nvPr>
        </p:nvSpPr>
        <p:spPr/>
        <p:txBody>
          <a:bodyPr/>
          <a:lstStyle/>
          <a:p>
            <a:fld id="{DE7031FE-F148-41F2-AA91-6C6E1601A8AB}" type="slidenum">
              <a:rPr lang="en-US" smtClean="0"/>
              <a:t>36</a:t>
            </a:fld>
            <a:endParaRPr lang="en-US"/>
          </a:p>
        </p:txBody>
      </p:sp>
    </p:spTree>
    <p:extLst>
      <p:ext uri="{BB962C8B-B14F-4D97-AF65-F5344CB8AC3E}">
        <p14:creationId xmlns:p14="http://schemas.microsoft.com/office/powerpoint/2010/main" val="24961576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if we increase the tab count to two, the call changes to having the tab</a:t>
            </a:r>
            <a:r>
              <a:rPr lang="en-US" baseline="0" dirty="0"/>
              <a:t> within the </a:t>
            </a:r>
            <a:r>
              <a:rPr lang="en-US" baseline="0" dirty="0" err="1"/>
              <a:t>Whitepace</a:t>
            </a:r>
            <a:r>
              <a:rPr lang="en-US" baseline="0" dirty="0"/>
              <a:t>() call</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37</a:t>
            </a:fld>
            <a:endParaRPr lang="en-US"/>
          </a:p>
        </p:txBody>
      </p:sp>
    </p:spTree>
    <p:extLst>
      <p:ext uri="{BB962C8B-B14F-4D97-AF65-F5344CB8AC3E}">
        <p14:creationId xmlns:p14="http://schemas.microsoft.com/office/powerpoint/2010/main" val="37439969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at the end of the day, it really doesn’t matter that much. Sure, file sizes do</a:t>
            </a:r>
            <a:r>
              <a:rPr lang="en-US" baseline="0" dirty="0"/>
              <a:t> go down, but from a parsing perspective, it doesn’t seem to really matter much at all.</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38</a:t>
            </a:fld>
            <a:endParaRPr lang="en-US"/>
          </a:p>
        </p:txBody>
      </p:sp>
    </p:spTree>
    <p:extLst>
      <p:ext uri="{BB962C8B-B14F-4D97-AF65-F5344CB8AC3E}">
        <p14:creationId xmlns:p14="http://schemas.microsoft.com/office/powerpoint/2010/main" val="42647325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is to be consistent, just like any formatting or practice choice.</a:t>
            </a:r>
            <a:r>
              <a:rPr lang="en-US" baseline="0" dirty="0"/>
              <a:t> Don’t mix throughout a code base. There’s no point. Just stick with what’s there. And with .</a:t>
            </a:r>
            <a:r>
              <a:rPr lang="en-US" baseline="0" dirty="0" err="1"/>
              <a:t>editorconfig</a:t>
            </a:r>
            <a:r>
              <a:rPr lang="en-US" baseline="0" dirty="0"/>
              <a:t> files, it makes the choice pretty much irrelevant and specific to a particular code base.</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39</a:t>
            </a:fld>
            <a:endParaRPr lang="en-US"/>
          </a:p>
        </p:txBody>
      </p:sp>
    </p:spTree>
    <p:extLst>
      <p:ext uri="{BB962C8B-B14F-4D97-AF65-F5344CB8AC3E}">
        <p14:creationId xmlns:p14="http://schemas.microsoft.com/office/powerpoint/2010/main" val="9499211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can all get along, hug and be happy!</a:t>
            </a:r>
          </a:p>
        </p:txBody>
      </p:sp>
      <p:sp>
        <p:nvSpPr>
          <p:cNvPr id="4" name="Slide Number Placeholder 3"/>
          <p:cNvSpPr>
            <a:spLocks noGrp="1"/>
          </p:cNvSpPr>
          <p:nvPr>
            <p:ph type="sldNum" sz="quarter" idx="5"/>
          </p:nvPr>
        </p:nvSpPr>
        <p:spPr/>
        <p:txBody>
          <a:bodyPr/>
          <a:lstStyle/>
          <a:p>
            <a:fld id="{DE7031FE-F148-41F2-AA91-6C6E1601A8AB}" type="slidenum">
              <a:rPr lang="en-US" smtClean="0"/>
              <a:t>40</a:t>
            </a:fld>
            <a:endParaRPr lang="en-US"/>
          </a:p>
        </p:txBody>
      </p:sp>
    </p:spTree>
    <p:extLst>
      <p:ext uri="{BB962C8B-B14F-4D97-AF65-F5344CB8AC3E}">
        <p14:creationId xmlns:p14="http://schemas.microsoft.com/office/powerpoint/2010/main" val="25481152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I’m still sticking with tabs </a:t>
            </a:r>
            <a:r>
              <a:rPr lang="en-US" dirty="0">
                <a:sym typeface="Wingdings" panose="00000500000000000000" pitchFamily="2" charset="2"/>
              </a:rPr>
              <a:t></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41</a:t>
            </a:fld>
            <a:endParaRPr lang="en-US"/>
          </a:p>
        </p:txBody>
      </p:sp>
    </p:spTree>
    <p:extLst>
      <p:ext uri="{BB962C8B-B14F-4D97-AF65-F5344CB8AC3E}">
        <p14:creationId xmlns:p14="http://schemas.microsoft.com/office/powerpoint/2010/main" val="9856964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Franklin Gothic Medium" pitchFamily="34" charset="0"/>
                <a:ea typeface="+mn-ea"/>
                <a:cs typeface="Arial" charset="0"/>
              </a:rPr>
              <a:t>http://joshondesign.com/2014/09/02/bar</a:t>
            </a:r>
          </a:p>
          <a:p>
            <a:r>
              <a:rPr lang="en-US" dirty="0"/>
              <a:t>https://lostechies.com/jimmybogard/2012/03/07/tabs-versus-spaces-spaces-won/</a:t>
            </a:r>
          </a:p>
          <a:p>
            <a:r>
              <a:rPr lang="en-US" dirty="0"/>
              <a:t>http://jarrodoverson.com/blog/spaces-vs-tabs/</a:t>
            </a:r>
          </a:p>
          <a:p>
            <a:r>
              <a:rPr lang="en-US" dirty="0"/>
              <a:t>http://softwareengineering.stackexchange.com/questions/57/tabs-versus-spaces-what-is-the-proper-indentation-character-for-everything-in-e</a:t>
            </a:r>
          </a:p>
          <a:p>
            <a:r>
              <a:rPr lang="en-US" dirty="0"/>
              <a:t>https://twitter.com/ThePracticalDev/status/737185546020126720</a:t>
            </a:r>
          </a:p>
          <a:p>
            <a:r>
              <a:rPr lang="en-US" dirty="0"/>
              <a:t>https://www.jwz.org/doc/tabs-vs-spaces.html</a:t>
            </a:r>
          </a:p>
          <a:p>
            <a:r>
              <a:rPr lang="en-US" dirty="0"/>
              <a:t>https://www.youtube.com/watch?v=SsoOG6ZeyUI</a:t>
            </a:r>
          </a:p>
          <a:p>
            <a:r>
              <a:rPr lang="en-US" dirty="0"/>
              <a:t>https://blogs.msdn.microsoft.com/cyrusn/2004/09/14/tabs-vs-spaces/</a:t>
            </a:r>
          </a:p>
          <a:p>
            <a:r>
              <a:rPr lang="en-US" dirty="0"/>
              <a:t>https://medium.com/@hoffa/400-000-github-repositories-1-billion-files-14-terabytes-of-code-spaces-or-tabs-7cfe0b5dd7fd#.anu4uru0u</a:t>
            </a:r>
          </a:p>
          <a:p>
            <a:r>
              <a:rPr lang="en-US" dirty="0"/>
              <a:t>https://github.com/DefinitelyTyped/DefinitelyTyped/issues/1709</a:t>
            </a:r>
          </a:p>
          <a:p>
            <a:r>
              <a:rPr lang="en-US" dirty="0"/>
              <a:t>https://blog.codinghorror.com/death-to-the-space-infidels/</a:t>
            </a:r>
          </a:p>
        </p:txBody>
      </p:sp>
      <p:sp>
        <p:nvSpPr>
          <p:cNvPr id="4" name="Slide Number Placeholder 3"/>
          <p:cNvSpPr>
            <a:spLocks noGrp="1"/>
          </p:cNvSpPr>
          <p:nvPr>
            <p:ph type="sldNum" sz="quarter" idx="5"/>
          </p:nvPr>
        </p:nvSpPr>
        <p:spPr/>
        <p:txBody>
          <a:bodyPr/>
          <a:lstStyle/>
          <a:p>
            <a:fld id="{DE7031FE-F148-41F2-AA91-6C6E1601A8AB}" type="slidenum">
              <a:rPr lang="en-US" smtClean="0"/>
              <a:t>42</a:t>
            </a:fld>
            <a:endParaRPr lang="en-US"/>
          </a:p>
        </p:txBody>
      </p:sp>
    </p:spTree>
    <p:extLst>
      <p:ext uri="{BB962C8B-B14F-4D97-AF65-F5344CB8AC3E}">
        <p14:creationId xmlns:p14="http://schemas.microsoft.com/office/powerpoint/2010/main" val="171012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it’s usually not just</a:t>
            </a:r>
            <a:r>
              <a:rPr lang="en-US" baseline="0" dirty="0"/>
              <a:t> two people fighting – it’s all-out WAR!</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7</a:t>
            </a:fld>
            <a:endParaRPr lang="en-US"/>
          </a:p>
        </p:txBody>
      </p:sp>
    </p:spTree>
    <p:extLst>
      <p:ext uri="{BB962C8B-B14F-4D97-AF65-F5344CB8AC3E}">
        <p14:creationId xmlns:p14="http://schemas.microsoft.com/office/powerpoint/2010/main" val="1155837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Silicon Valley demonstrates how vicious</a:t>
            </a:r>
            <a:r>
              <a:rPr lang="en-US" baseline="0" dirty="0"/>
              <a:t> this battle gets! (Side note: NOBODY manually enters spaces like what she does in the scene, that’s just crazy)</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8</a:t>
            </a:fld>
            <a:endParaRPr lang="en-US"/>
          </a:p>
        </p:txBody>
      </p:sp>
    </p:spTree>
    <p:extLst>
      <p:ext uri="{BB962C8B-B14F-4D97-AF65-F5344CB8AC3E}">
        <p14:creationId xmlns:p14="http://schemas.microsoft.com/office/powerpoint/2010/main" val="2883181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just a smattering</a:t>
            </a:r>
            <a:r>
              <a:rPr lang="en-US" baseline="0" dirty="0"/>
              <a:t> of opinions about tabs and spaces on the internet</a:t>
            </a:r>
            <a:endParaRPr lang="en-US" dirty="0"/>
          </a:p>
          <a:p>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9</a:t>
            </a:fld>
            <a:endParaRPr lang="en-US"/>
          </a:p>
        </p:txBody>
      </p:sp>
    </p:spTree>
    <p:extLst>
      <p:ext uri="{BB962C8B-B14F-4D97-AF65-F5344CB8AC3E}">
        <p14:creationId xmlns:p14="http://schemas.microsoft.com/office/powerpoint/2010/main" val="326798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a:t>
            </a:r>
            <a:r>
              <a:rPr lang="en-US" baseline="0" dirty="0"/>
              <a:t> the way, that last bullet point? That’s crazy talk and we won’t talk about it further.</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10</a:t>
            </a:fld>
            <a:endParaRPr lang="en-US"/>
          </a:p>
        </p:txBody>
      </p:sp>
    </p:spTree>
    <p:extLst>
      <p:ext uri="{BB962C8B-B14F-4D97-AF65-F5344CB8AC3E}">
        <p14:creationId xmlns:p14="http://schemas.microsoft.com/office/powerpoint/2010/main" val="3626571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Side note: apparently Apple does this </a:t>
            </a:r>
            <a:r>
              <a:rPr lang="en-US" sz="1200" kern="1200" dirty="0">
                <a:solidFill>
                  <a:schemeClr val="tx1"/>
                </a:solidFill>
                <a:effectLst/>
                <a:latin typeface="+mn-lt"/>
                <a:ea typeface="+mn-ea"/>
                <a:cs typeface="+mn-cs"/>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11</a:t>
            </a:fld>
            <a:endParaRPr lang="en-US"/>
          </a:p>
        </p:txBody>
      </p:sp>
    </p:spTree>
    <p:extLst>
      <p:ext uri="{BB962C8B-B14F-4D97-AF65-F5344CB8AC3E}">
        <p14:creationId xmlns:p14="http://schemas.microsoft.com/office/powerpoint/2010/main" val="14509852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whenever someone picks a side, there’s emotional baggage and opinions and frankly, they want to WIN!</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12</a:t>
            </a:fld>
            <a:endParaRPr lang="en-US"/>
          </a:p>
        </p:txBody>
      </p:sp>
    </p:spTree>
    <p:extLst>
      <p:ext uri="{BB962C8B-B14F-4D97-AF65-F5344CB8AC3E}">
        <p14:creationId xmlns:p14="http://schemas.microsoft.com/office/powerpoint/2010/main" val="3175665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B8441-1FF1-47FB-878A-040B29EEAF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EB91FC-1DE4-4D87-B7D2-0A0D3A2ED3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9033192-8979-4AD2-8D5D-757058654FE7}"/>
              </a:ext>
            </a:extLst>
          </p:cNvPr>
          <p:cNvSpPr>
            <a:spLocks noGrp="1"/>
          </p:cNvSpPr>
          <p:nvPr>
            <p:ph type="dt" sz="half" idx="10"/>
          </p:nvPr>
        </p:nvSpPr>
        <p:spPr/>
        <p:txBody>
          <a:bodyPr/>
          <a:lstStyle/>
          <a:p>
            <a:fld id="{3B9F33C8-8A6A-49A2-8949-28E9F813AC6F}" type="datetimeFigureOut">
              <a:rPr lang="en-US" smtClean="0"/>
              <a:t>6/7/2020</a:t>
            </a:fld>
            <a:endParaRPr lang="en-US"/>
          </a:p>
        </p:txBody>
      </p:sp>
      <p:sp>
        <p:nvSpPr>
          <p:cNvPr id="5" name="Footer Placeholder 4">
            <a:extLst>
              <a:ext uri="{FF2B5EF4-FFF2-40B4-BE49-F238E27FC236}">
                <a16:creationId xmlns:a16="http://schemas.microsoft.com/office/drawing/2014/main" id="{C8C21E92-47E4-4241-BBC3-9098D5129E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3D5FE-3F7F-45C9-B7FF-E242949F8A9D}"/>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137994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76DC7-3400-43DC-894A-05C44BAA88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9FAD49-CE53-43D8-B5DA-D963F44077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8A87A4-8D7F-42AA-89AB-9889CA96EF5B}"/>
              </a:ext>
            </a:extLst>
          </p:cNvPr>
          <p:cNvSpPr>
            <a:spLocks noGrp="1"/>
          </p:cNvSpPr>
          <p:nvPr>
            <p:ph type="dt" sz="half" idx="10"/>
          </p:nvPr>
        </p:nvSpPr>
        <p:spPr/>
        <p:txBody>
          <a:bodyPr/>
          <a:lstStyle/>
          <a:p>
            <a:fld id="{3B9F33C8-8A6A-49A2-8949-28E9F813AC6F}" type="datetimeFigureOut">
              <a:rPr lang="en-US" smtClean="0"/>
              <a:t>6/7/2020</a:t>
            </a:fld>
            <a:endParaRPr lang="en-US"/>
          </a:p>
        </p:txBody>
      </p:sp>
      <p:sp>
        <p:nvSpPr>
          <p:cNvPr id="5" name="Footer Placeholder 4">
            <a:extLst>
              <a:ext uri="{FF2B5EF4-FFF2-40B4-BE49-F238E27FC236}">
                <a16:creationId xmlns:a16="http://schemas.microsoft.com/office/drawing/2014/main" id="{760BA6C0-242A-4110-98C6-E7BD92DA10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E3C66A-E38D-40A5-BF12-97A984AF8450}"/>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3221795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CAA640-7A9A-4537-981A-AA0F841989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1F7D6F-053E-4453-B16F-FEB59AA5DB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DCC8BF-41D5-4C87-AD68-B7DC3B2ECD78}"/>
              </a:ext>
            </a:extLst>
          </p:cNvPr>
          <p:cNvSpPr>
            <a:spLocks noGrp="1"/>
          </p:cNvSpPr>
          <p:nvPr>
            <p:ph type="dt" sz="half" idx="10"/>
          </p:nvPr>
        </p:nvSpPr>
        <p:spPr/>
        <p:txBody>
          <a:bodyPr/>
          <a:lstStyle/>
          <a:p>
            <a:fld id="{3B9F33C8-8A6A-49A2-8949-28E9F813AC6F}" type="datetimeFigureOut">
              <a:rPr lang="en-US" smtClean="0"/>
              <a:t>6/7/2020</a:t>
            </a:fld>
            <a:endParaRPr lang="en-US"/>
          </a:p>
        </p:txBody>
      </p:sp>
      <p:sp>
        <p:nvSpPr>
          <p:cNvPr id="5" name="Footer Placeholder 4">
            <a:extLst>
              <a:ext uri="{FF2B5EF4-FFF2-40B4-BE49-F238E27FC236}">
                <a16:creationId xmlns:a16="http://schemas.microsoft.com/office/drawing/2014/main" id="{F47E28C1-4E05-45F5-8DC0-6129C28A97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F9A298-6747-4E84-8C49-2602089745AF}"/>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1941228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2FC40-8C8E-4CD5-8CEC-8FC5856E32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F76AFB-EB0D-4266-AC2F-B7CA02252C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42D626-284A-463A-97E3-CF8EF93CB4D7}"/>
              </a:ext>
            </a:extLst>
          </p:cNvPr>
          <p:cNvSpPr>
            <a:spLocks noGrp="1"/>
          </p:cNvSpPr>
          <p:nvPr>
            <p:ph type="dt" sz="half" idx="10"/>
          </p:nvPr>
        </p:nvSpPr>
        <p:spPr/>
        <p:txBody>
          <a:bodyPr/>
          <a:lstStyle/>
          <a:p>
            <a:fld id="{3B9F33C8-8A6A-49A2-8949-28E9F813AC6F}" type="datetimeFigureOut">
              <a:rPr lang="en-US" smtClean="0"/>
              <a:t>6/7/2020</a:t>
            </a:fld>
            <a:endParaRPr lang="en-US"/>
          </a:p>
        </p:txBody>
      </p:sp>
      <p:sp>
        <p:nvSpPr>
          <p:cNvPr id="5" name="Footer Placeholder 4">
            <a:extLst>
              <a:ext uri="{FF2B5EF4-FFF2-40B4-BE49-F238E27FC236}">
                <a16:creationId xmlns:a16="http://schemas.microsoft.com/office/drawing/2014/main" id="{F9F6239A-0202-4197-8BCD-0F6F3B1BAD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A132B5-0C2F-445A-8657-984FD0FEB5B8}"/>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4090566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9FF13-BB9C-4EC2-895B-A167BDBD5A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832BB3D-8325-4020-AB88-A3E9672E5C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05F54F-564A-47D3-8B85-B5C4243538D9}"/>
              </a:ext>
            </a:extLst>
          </p:cNvPr>
          <p:cNvSpPr>
            <a:spLocks noGrp="1"/>
          </p:cNvSpPr>
          <p:nvPr>
            <p:ph type="dt" sz="half" idx="10"/>
          </p:nvPr>
        </p:nvSpPr>
        <p:spPr/>
        <p:txBody>
          <a:bodyPr/>
          <a:lstStyle/>
          <a:p>
            <a:fld id="{3B9F33C8-8A6A-49A2-8949-28E9F813AC6F}" type="datetimeFigureOut">
              <a:rPr lang="en-US" smtClean="0"/>
              <a:t>6/7/2020</a:t>
            </a:fld>
            <a:endParaRPr lang="en-US"/>
          </a:p>
        </p:txBody>
      </p:sp>
      <p:sp>
        <p:nvSpPr>
          <p:cNvPr id="5" name="Footer Placeholder 4">
            <a:extLst>
              <a:ext uri="{FF2B5EF4-FFF2-40B4-BE49-F238E27FC236}">
                <a16:creationId xmlns:a16="http://schemas.microsoft.com/office/drawing/2014/main" id="{8ED23131-A06A-40FB-A003-5C292D00BB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CBB451-8661-42D6-812C-CC7240749123}"/>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2333373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A45D7-0577-4ECC-AE1A-B9D0467A32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54D2DC-A330-4C30-9AC9-F0D43808AB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21711A-AE9E-4551-AD8D-EF1F629937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DA2060-7CD5-4430-ABA8-01C736E04DBF}"/>
              </a:ext>
            </a:extLst>
          </p:cNvPr>
          <p:cNvSpPr>
            <a:spLocks noGrp="1"/>
          </p:cNvSpPr>
          <p:nvPr>
            <p:ph type="dt" sz="half" idx="10"/>
          </p:nvPr>
        </p:nvSpPr>
        <p:spPr/>
        <p:txBody>
          <a:bodyPr/>
          <a:lstStyle/>
          <a:p>
            <a:fld id="{3B9F33C8-8A6A-49A2-8949-28E9F813AC6F}" type="datetimeFigureOut">
              <a:rPr lang="en-US" smtClean="0"/>
              <a:t>6/7/2020</a:t>
            </a:fld>
            <a:endParaRPr lang="en-US"/>
          </a:p>
        </p:txBody>
      </p:sp>
      <p:sp>
        <p:nvSpPr>
          <p:cNvPr id="6" name="Footer Placeholder 5">
            <a:extLst>
              <a:ext uri="{FF2B5EF4-FFF2-40B4-BE49-F238E27FC236}">
                <a16:creationId xmlns:a16="http://schemas.microsoft.com/office/drawing/2014/main" id="{DFAFEC48-DBC9-41F2-AD46-58AE1131AE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367EC6-EA09-4B97-98D6-E0260F13D6A1}"/>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4039512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A4A50-C086-4018-8546-1554DA1A17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B7C149-A5CB-4EA2-858E-EA3123C435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5615C8-52C6-4046-A979-1C49A14992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289A43-F90C-4DF5-BDD3-62243006E2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9482FF-DD31-45BE-8B53-1F1E0A6325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1027C6-B1DC-4BE4-B486-1AAA7AFA2831}"/>
              </a:ext>
            </a:extLst>
          </p:cNvPr>
          <p:cNvSpPr>
            <a:spLocks noGrp="1"/>
          </p:cNvSpPr>
          <p:nvPr>
            <p:ph type="dt" sz="half" idx="10"/>
          </p:nvPr>
        </p:nvSpPr>
        <p:spPr/>
        <p:txBody>
          <a:bodyPr/>
          <a:lstStyle/>
          <a:p>
            <a:fld id="{3B9F33C8-8A6A-49A2-8949-28E9F813AC6F}" type="datetimeFigureOut">
              <a:rPr lang="en-US" smtClean="0"/>
              <a:t>6/7/2020</a:t>
            </a:fld>
            <a:endParaRPr lang="en-US"/>
          </a:p>
        </p:txBody>
      </p:sp>
      <p:sp>
        <p:nvSpPr>
          <p:cNvPr id="8" name="Footer Placeholder 7">
            <a:extLst>
              <a:ext uri="{FF2B5EF4-FFF2-40B4-BE49-F238E27FC236}">
                <a16:creationId xmlns:a16="http://schemas.microsoft.com/office/drawing/2014/main" id="{FFAC927D-89CD-4149-AE32-7D6B3FEFB2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CB8AA9-C276-408B-92E4-D305C5AD7A7A}"/>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1069903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2BC6D-31C4-45C7-A202-213B171A5A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8D171BE-F14A-4733-89AA-09CEDE2318FA}"/>
              </a:ext>
            </a:extLst>
          </p:cNvPr>
          <p:cNvSpPr>
            <a:spLocks noGrp="1"/>
          </p:cNvSpPr>
          <p:nvPr>
            <p:ph type="dt" sz="half" idx="10"/>
          </p:nvPr>
        </p:nvSpPr>
        <p:spPr/>
        <p:txBody>
          <a:bodyPr/>
          <a:lstStyle/>
          <a:p>
            <a:fld id="{3B9F33C8-8A6A-49A2-8949-28E9F813AC6F}" type="datetimeFigureOut">
              <a:rPr lang="en-US" smtClean="0"/>
              <a:t>6/7/2020</a:t>
            </a:fld>
            <a:endParaRPr lang="en-US"/>
          </a:p>
        </p:txBody>
      </p:sp>
      <p:sp>
        <p:nvSpPr>
          <p:cNvPr id="4" name="Footer Placeholder 3">
            <a:extLst>
              <a:ext uri="{FF2B5EF4-FFF2-40B4-BE49-F238E27FC236}">
                <a16:creationId xmlns:a16="http://schemas.microsoft.com/office/drawing/2014/main" id="{7FE4FE29-F75D-4A78-B038-A4BCD13765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5D667C-AE37-445C-90E8-62DABF3BBD0D}"/>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27490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32C655-BBC8-4EEC-8240-945B8013371F}"/>
              </a:ext>
            </a:extLst>
          </p:cNvPr>
          <p:cNvSpPr>
            <a:spLocks noGrp="1"/>
          </p:cNvSpPr>
          <p:nvPr>
            <p:ph type="dt" sz="half" idx="10"/>
          </p:nvPr>
        </p:nvSpPr>
        <p:spPr/>
        <p:txBody>
          <a:bodyPr/>
          <a:lstStyle/>
          <a:p>
            <a:fld id="{3B9F33C8-8A6A-49A2-8949-28E9F813AC6F}" type="datetimeFigureOut">
              <a:rPr lang="en-US" smtClean="0"/>
              <a:t>6/7/2020</a:t>
            </a:fld>
            <a:endParaRPr lang="en-US"/>
          </a:p>
        </p:txBody>
      </p:sp>
      <p:sp>
        <p:nvSpPr>
          <p:cNvPr id="3" name="Footer Placeholder 2">
            <a:extLst>
              <a:ext uri="{FF2B5EF4-FFF2-40B4-BE49-F238E27FC236}">
                <a16:creationId xmlns:a16="http://schemas.microsoft.com/office/drawing/2014/main" id="{992A0ED1-C850-4409-A0D1-A145206F7B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2649C4-0B59-4A18-9BF4-2D22BF7CE46E}"/>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3696737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7B938-FCC5-478A-8EC0-F0653FC018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D5D93F-2F4D-472E-8B38-267CAC710E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3A3EEC-1029-4838-AA25-A89943584B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1281F2-0E24-4A0D-B7E3-AD40C9DFA887}"/>
              </a:ext>
            </a:extLst>
          </p:cNvPr>
          <p:cNvSpPr>
            <a:spLocks noGrp="1"/>
          </p:cNvSpPr>
          <p:nvPr>
            <p:ph type="dt" sz="half" idx="10"/>
          </p:nvPr>
        </p:nvSpPr>
        <p:spPr/>
        <p:txBody>
          <a:bodyPr/>
          <a:lstStyle/>
          <a:p>
            <a:fld id="{3B9F33C8-8A6A-49A2-8949-28E9F813AC6F}" type="datetimeFigureOut">
              <a:rPr lang="en-US" smtClean="0"/>
              <a:t>6/7/2020</a:t>
            </a:fld>
            <a:endParaRPr lang="en-US"/>
          </a:p>
        </p:txBody>
      </p:sp>
      <p:sp>
        <p:nvSpPr>
          <p:cNvPr id="6" name="Footer Placeholder 5">
            <a:extLst>
              <a:ext uri="{FF2B5EF4-FFF2-40B4-BE49-F238E27FC236}">
                <a16:creationId xmlns:a16="http://schemas.microsoft.com/office/drawing/2014/main" id="{311A842E-423B-485B-8BFC-0D1C13C8C7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471804-2BF4-4783-8752-DCB75E9E4431}"/>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696608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E5F4D-7C9F-43C8-8DB3-FC05094BD2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FC9279-1332-4BFB-8925-2DAB643483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96C1CA-DB00-47F7-8298-94D136B71A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E525BC-EEB1-4AD5-80FB-453C405BE651}"/>
              </a:ext>
            </a:extLst>
          </p:cNvPr>
          <p:cNvSpPr>
            <a:spLocks noGrp="1"/>
          </p:cNvSpPr>
          <p:nvPr>
            <p:ph type="dt" sz="half" idx="10"/>
          </p:nvPr>
        </p:nvSpPr>
        <p:spPr/>
        <p:txBody>
          <a:bodyPr/>
          <a:lstStyle/>
          <a:p>
            <a:fld id="{3B9F33C8-8A6A-49A2-8949-28E9F813AC6F}" type="datetimeFigureOut">
              <a:rPr lang="en-US" smtClean="0"/>
              <a:t>6/7/2020</a:t>
            </a:fld>
            <a:endParaRPr lang="en-US"/>
          </a:p>
        </p:txBody>
      </p:sp>
      <p:sp>
        <p:nvSpPr>
          <p:cNvPr id="6" name="Footer Placeholder 5">
            <a:extLst>
              <a:ext uri="{FF2B5EF4-FFF2-40B4-BE49-F238E27FC236}">
                <a16:creationId xmlns:a16="http://schemas.microsoft.com/office/drawing/2014/main" id="{62D497B8-C233-4CB1-A4F5-4C36C2914F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FF6B85-2993-4F01-85A4-4AD40FEF496A}"/>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811529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5BD32F-CD76-4045-B723-C0FF04377B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94176F-01FD-4E02-8C70-70DBCA3DF4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672DC8-D291-4AFC-9DD6-8BCBE57C55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9F33C8-8A6A-49A2-8949-28E9F813AC6F}" type="datetimeFigureOut">
              <a:rPr lang="en-US" smtClean="0"/>
              <a:t>6/7/2020</a:t>
            </a:fld>
            <a:endParaRPr lang="en-US"/>
          </a:p>
        </p:txBody>
      </p:sp>
      <p:sp>
        <p:nvSpPr>
          <p:cNvPr id="5" name="Footer Placeholder 4">
            <a:extLst>
              <a:ext uri="{FF2B5EF4-FFF2-40B4-BE49-F238E27FC236}">
                <a16:creationId xmlns:a16="http://schemas.microsoft.com/office/drawing/2014/main" id="{E78FF478-58DD-43BC-A62D-73AECE4A14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579D28-91BC-4C04-B1A4-F19BC4562A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1E45DA-37E0-4DEF-A6F5-3567A4B31782}" type="slidenum">
              <a:rPr lang="en-US" smtClean="0"/>
              <a:t>‹#›</a:t>
            </a:fld>
            <a:endParaRPr lang="en-US"/>
          </a:p>
        </p:txBody>
      </p:sp>
    </p:spTree>
    <p:extLst>
      <p:ext uri="{BB962C8B-B14F-4D97-AF65-F5344CB8AC3E}">
        <p14:creationId xmlns:p14="http://schemas.microsoft.com/office/powerpoint/2010/main" val="13557500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github.com/JamesNK/Newtonsoft.Json" TargetMode="External"/><Relationship Id="rId3" Type="http://schemas.openxmlformats.org/officeDocument/2006/relationships/hyperlink" Target="https://github.com/jasonbock/rocks" TargetMode="External"/><Relationship Id="rId7" Type="http://schemas.openxmlformats.org/officeDocument/2006/relationships/hyperlink" Target="https://github.com/moq/moq"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github.com/marimerLLC/csla" TargetMode="External"/><Relationship Id="rId11" Type="http://schemas.openxmlformats.org/officeDocument/2006/relationships/hyperlink" Target="https://github.com/nodatime/nodatime" TargetMode="External"/><Relationship Id="rId5" Type="http://schemas.openxmlformats.org/officeDocument/2006/relationships/hyperlink" Target="https://github.com/AutoMapper/AutoMapper" TargetMode="External"/><Relationship Id="rId10" Type="http://schemas.openxmlformats.org/officeDocument/2006/relationships/hyperlink" Target="https://github.com/NLog/NLog/" TargetMode="External"/><Relationship Id="rId4" Type="http://schemas.openxmlformats.org/officeDocument/2006/relationships/hyperlink" Target="https://github.com/autofac/Autofac" TargetMode="External"/><Relationship Id="rId9" Type="http://schemas.openxmlformats.org/officeDocument/2006/relationships/hyperlink" Target="https://github.com/AngleSharp/AngleSharp"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6.jpg"/><Relationship Id="rId5" Type="http://schemas.openxmlformats.org/officeDocument/2006/relationships/image" Target="../media/image35.png"/><Relationship Id="rId4" Type="http://schemas.openxmlformats.org/officeDocument/2006/relationships/image" Target="../media/image34.jp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D7BB-29CD-4CFA-B113-158C39859BE8}"/>
              </a:ext>
            </a:extLst>
          </p:cNvPr>
          <p:cNvSpPr>
            <a:spLocks noGrp="1"/>
          </p:cNvSpPr>
          <p:nvPr>
            <p:ph type="ctrTitle"/>
          </p:nvPr>
        </p:nvSpPr>
        <p:spPr/>
        <p:txBody>
          <a:bodyPr/>
          <a:lstStyle/>
          <a:p>
            <a:r>
              <a:rPr lang="en-US" dirty="0"/>
              <a:t>Tabs Vs. Spaces - The Greatest Battle of Our Time</a:t>
            </a:r>
          </a:p>
        </p:txBody>
      </p:sp>
      <p:sp>
        <p:nvSpPr>
          <p:cNvPr id="3" name="Subtitle 2">
            <a:extLst>
              <a:ext uri="{FF2B5EF4-FFF2-40B4-BE49-F238E27FC236}">
                <a16:creationId xmlns:a16="http://schemas.microsoft.com/office/drawing/2014/main" id="{2EAF0956-CF51-4575-8465-AA5B3F8672A4}"/>
              </a:ext>
            </a:extLst>
          </p:cNvPr>
          <p:cNvSpPr>
            <a:spLocks noGrp="1"/>
          </p:cNvSpPr>
          <p:nvPr>
            <p:ph type="subTitle" idx="1"/>
          </p:nvPr>
        </p:nvSpPr>
        <p:spPr/>
        <p:txBody>
          <a:bodyPr/>
          <a:lstStyle/>
          <a:p>
            <a:r>
              <a:rPr lang="en-US" dirty="0"/>
              <a:t>Jason Bock</a:t>
            </a:r>
          </a:p>
        </p:txBody>
      </p:sp>
    </p:spTree>
    <p:extLst>
      <p:ext uri="{BB962C8B-B14F-4D97-AF65-F5344CB8AC3E}">
        <p14:creationId xmlns:p14="http://schemas.microsoft.com/office/powerpoint/2010/main" val="1861047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Overview</a:t>
            </a:r>
          </a:p>
        </p:txBody>
      </p:sp>
      <p:sp>
        <p:nvSpPr>
          <p:cNvPr id="8" name="Rectangle 7">
            <a:extLst>
              <a:ext uri="{FF2B5EF4-FFF2-40B4-BE49-F238E27FC236}">
                <a16:creationId xmlns:a16="http://schemas.microsoft.com/office/drawing/2014/main" id="{BB5B48AE-864B-4FA3-8D20-ADE6823FDC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http://www.emacswiki.org/pics/static/TabsSpacesBoth.png</a:t>
            </a:r>
          </a:p>
        </p:txBody>
      </p:sp>
      <p:pic>
        <p:nvPicPr>
          <p:cNvPr id="6" name="Picture 5">
            <a:extLst>
              <a:ext uri="{FF2B5EF4-FFF2-40B4-BE49-F238E27FC236}">
                <a16:creationId xmlns:a16="http://schemas.microsoft.com/office/drawing/2014/main" id="{873FA8D9-18D8-4B84-B9B5-5300326410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669" y="1715706"/>
            <a:ext cx="9228946" cy="4183274"/>
          </a:xfrm>
          <a:prstGeom prst="rect">
            <a:avLst/>
          </a:prstGeom>
        </p:spPr>
      </p:pic>
    </p:spTree>
    <p:extLst>
      <p:ext uri="{BB962C8B-B14F-4D97-AF65-F5344CB8AC3E}">
        <p14:creationId xmlns:p14="http://schemas.microsoft.com/office/powerpoint/2010/main" val="3678138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Overview</a:t>
            </a:r>
          </a:p>
        </p:txBody>
      </p:sp>
      <p:sp>
        <p:nvSpPr>
          <p:cNvPr id="8" name="Rectangle 7">
            <a:extLst>
              <a:ext uri="{FF2B5EF4-FFF2-40B4-BE49-F238E27FC236}">
                <a16:creationId xmlns:a16="http://schemas.microsoft.com/office/drawing/2014/main" id="{BB5B48AE-864B-4FA3-8D20-ADE6823FDC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https://twitter.com/StackSmashing/status/961658232841400320</a:t>
            </a:r>
          </a:p>
          <a:p>
            <a:pPr algn="r"/>
            <a:r>
              <a:rPr lang="en-US" sz="1200" dirty="0">
                <a:latin typeface="+mj-lt"/>
                <a:cs typeface="Calibri" pitchFamily="34" charset="0"/>
              </a:rPr>
              <a:t>https://pbs.twimg.com/media/DVh-ti-WAAArU1A.jpg:large</a:t>
            </a:r>
          </a:p>
        </p:txBody>
      </p:sp>
      <p:pic>
        <p:nvPicPr>
          <p:cNvPr id="5" name="Picture 4">
            <a:extLst>
              <a:ext uri="{FF2B5EF4-FFF2-40B4-BE49-F238E27FC236}">
                <a16:creationId xmlns:a16="http://schemas.microsoft.com/office/drawing/2014/main" id="{CC5ED402-BD18-49D3-AE7E-361B6FB7F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1979" y="1440734"/>
            <a:ext cx="3368040" cy="4836160"/>
          </a:xfrm>
          <a:prstGeom prst="rect">
            <a:avLst/>
          </a:prstGeom>
        </p:spPr>
      </p:pic>
    </p:spTree>
    <p:extLst>
      <p:ext uri="{BB962C8B-B14F-4D97-AF65-F5344CB8AC3E}">
        <p14:creationId xmlns:p14="http://schemas.microsoft.com/office/powerpoint/2010/main" val="3143822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Data</a:t>
            </a:r>
          </a:p>
        </p:txBody>
      </p:sp>
      <p:sp>
        <p:nvSpPr>
          <p:cNvPr id="8" name="Rectangle 7">
            <a:extLst>
              <a:ext uri="{FF2B5EF4-FFF2-40B4-BE49-F238E27FC236}">
                <a16:creationId xmlns:a16="http://schemas.microsoft.com/office/drawing/2014/main" id="{BB5B48AE-864B-4FA3-8D20-ADE6823FDC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https://github.com/DefinitelyTyped/DefinitelyTyped/issues/1709</a:t>
            </a:r>
          </a:p>
        </p:txBody>
      </p:sp>
      <p:sp>
        <p:nvSpPr>
          <p:cNvPr id="6" name="Rectangle 5">
            <a:extLst>
              <a:ext uri="{FF2B5EF4-FFF2-40B4-BE49-F238E27FC236}">
                <a16:creationId xmlns:a16="http://schemas.microsoft.com/office/drawing/2014/main" id="{013B20D9-B84A-4115-9A32-3F7EE58DC162}"/>
              </a:ext>
            </a:extLst>
          </p:cNvPr>
          <p:cNvSpPr/>
          <p:nvPr/>
        </p:nvSpPr>
        <p:spPr>
          <a:xfrm>
            <a:off x="3812357" y="1633187"/>
            <a:ext cx="4607927" cy="4154984"/>
          </a:xfrm>
          <a:prstGeom prst="rect">
            <a:avLst/>
          </a:prstGeom>
        </p:spPr>
        <p:txBody>
          <a:bodyPr wrap="square">
            <a:spAutoFit/>
          </a:bodyPr>
          <a:lstStyle/>
          <a:p>
            <a:pPr algn="ctr"/>
            <a:r>
              <a:rPr lang="en-US" sz="4400" dirty="0"/>
              <a:t>"We could </a:t>
            </a:r>
            <a:r>
              <a:rPr lang="en-US" sz="4400" dirty="0" err="1"/>
              <a:t>organise</a:t>
            </a:r>
            <a:r>
              <a:rPr lang="en-US" sz="4400" dirty="0"/>
              <a:t> a battle to decide on tabs vs space, but nobody wins there."</a:t>
            </a:r>
          </a:p>
        </p:txBody>
      </p:sp>
      <p:grpSp>
        <p:nvGrpSpPr>
          <p:cNvPr id="7" name="Group 6">
            <a:extLst>
              <a:ext uri="{FF2B5EF4-FFF2-40B4-BE49-F238E27FC236}">
                <a16:creationId xmlns:a16="http://schemas.microsoft.com/office/drawing/2014/main" id="{E9464F70-932A-4C35-9786-578238753A97}"/>
              </a:ext>
            </a:extLst>
          </p:cNvPr>
          <p:cNvGrpSpPr/>
          <p:nvPr/>
        </p:nvGrpSpPr>
        <p:grpSpPr>
          <a:xfrm>
            <a:off x="3581400" y="1029703"/>
            <a:ext cx="5029200" cy="5029200"/>
            <a:chOff x="3564221" y="855042"/>
            <a:chExt cx="5029200" cy="5029200"/>
          </a:xfrm>
        </p:grpSpPr>
        <p:sp>
          <p:nvSpPr>
            <p:cNvPr id="9" name="Oval 8">
              <a:extLst>
                <a:ext uri="{FF2B5EF4-FFF2-40B4-BE49-F238E27FC236}">
                  <a16:creationId xmlns:a16="http://schemas.microsoft.com/office/drawing/2014/main" id="{4576FE70-3ADF-4B90-9B67-AE35BA0FDE3C}"/>
                </a:ext>
              </a:extLst>
            </p:cNvPr>
            <p:cNvSpPr/>
            <p:nvPr/>
          </p:nvSpPr>
          <p:spPr>
            <a:xfrm>
              <a:off x="3564221" y="855042"/>
              <a:ext cx="5029200" cy="5029200"/>
            </a:xfrm>
            <a:prstGeom prst="ellipse">
              <a:avLst/>
            </a:prstGeom>
            <a:noFill/>
            <a:ln w="1270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1B7DF5BE-5491-465A-AD3B-29B6169C4C40}"/>
                </a:ext>
              </a:extLst>
            </p:cNvPr>
            <p:cNvCxnSpPr>
              <a:stCxn id="9" idx="5"/>
              <a:endCxn id="9" idx="1"/>
            </p:cNvCxnSpPr>
            <p:nvPr/>
          </p:nvCxnSpPr>
          <p:spPr>
            <a:xfrm flipH="1" flipV="1">
              <a:off x="4300730" y="1591551"/>
              <a:ext cx="3556182" cy="3556182"/>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92316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Data</a:t>
            </a:r>
          </a:p>
        </p:txBody>
      </p:sp>
      <p:sp>
        <p:nvSpPr>
          <p:cNvPr id="8" name="Rectangle 7">
            <a:extLst>
              <a:ext uri="{FF2B5EF4-FFF2-40B4-BE49-F238E27FC236}">
                <a16:creationId xmlns:a16="http://schemas.microsoft.com/office/drawing/2014/main" id="{BB5B48AE-864B-4FA3-8D20-ADE6823FDC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http://www.micfarris.com/wp-content/uploads/2011/10/Big-Data.jpg</a:t>
            </a:r>
          </a:p>
        </p:txBody>
      </p:sp>
      <p:pic>
        <p:nvPicPr>
          <p:cNvPr id="11" name="Picture 10">
            <a:extLst>
              <a:ext uri="{FF2B5EF4-FFF2-40B4-BE49-F238E27FC236}">
                <a16:creationId xmlns:a16="http://schemas.microsoft.com/office/drawing/2014/main" id="{6DA55655-7948-44E7-9155-1149693EA8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1039" y="1529923"/>
            <a:ext cx="6129922" cy="4597442"/>
          </a:xfrm>
          <a:prstGeom prst="rect">
            <a:avLst/>
          </a:prstGeom>
        </p:spPr>
      </p:pic>
    </p:spTree>
    <p:extLst>
      <p:ext uri="{BB962C8B-B14F-4D97-AF65-F5344CB8AC3E}">
        <p14:creationId xmlns:p14="http://schemas.microsoft.com/office/powerpoint/2010/main" val="31727041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Data</a:t>
            </a:r>
          </a:p>
        </p:txBody>
      </p:sp>
      <p:sp>
        <p:nvSpPr>
          <p:cNvPr id="8" name="Rectangle 7">
            <a:extLst>
              <a:ext uri="{FF2B5EF4-FFF2-40B4-BE49-F238E27FC236}">
                <a16:creationId xmlns:a16="http://schemas.microsoft.com/office/drawing/2014/main" id="{BB5B48AE-864B-4FA3-8D20-ADE6823FDC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http://www.rsc.org/diversity/175-faces/sites/175facesofchemistry/files/12_Marie_Curie_1200px.jpg</a:t>
            </a:r>
          </a:p>
          <a:p>
            <a:pPr algn="r"/>
            <a:r>
              <a:rPr lang="en-US" sz="1200" dirty="0">
                <a:latin typeface="+mj-lt"/>
                <a:cs typeface="Calibri" pitchFamily="34" charset="0"/>
              </a:rPr>
              <a:t>https://openclipart.org/image/2400px/svg_to_png/253954/radioactive-transparent.png</a:t>
            </a:r>
          </a:p>
          <a:p>
            <a:pPr algn="r"/>
            <a:r>
              <a:rPr lang="en-US" sz="1200" dirty="0">
                <a:latin typeface="+mj-lt"/>
                <a:cs typeface="Calibri" pitchFamily="34" charset="0"/>
              </a:rPr>
              <a:t>http://www.madlantern.com/blog/wp-content/uploads/2012/09/tombstone.png</a:t>
            </a:r>
          </a:p>
        </p:txBody>
      </p:sp>
      <p:pic>
        <p:nvPicPr>
          <p:cNvPr id="5" name="Picture 4">
            <a:extLst>
              <a:ext uri="{FF2B5EF4-FFF2-40B4-BE49-F238E27FC236}">
                <a16:creationId xmlns:a16="http://schemas.microsoft.com/office/drawing/2014/main" id="{9626FDD6-D32E-4F42-AE6F-0AB17140D6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0500" y="1543921"/>
            <a:ext cx="9271000" cy="4635500"/>
          </a:xfrm>
          <a:prstGeom prst="rect">
            <a:avLst/>
          </a:prstGeom>
        </p:spPr>
      </p:pic>
      <p:pic>
        <p:nvPicPr>
          <p:cNvPr id="6" name="Picture 5">
            <a:extLst>
              <a:ext uri="{FF2B5EF4-FFF2-40B4-BE49-F238E27FC236}">
                <a16:creationId xmlns:a16="http://schemas.microsoft.com/office/drawing/2014/main" id="{CDF1759A-51D5-4E4C-962D-420EECFF75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5535" y="1762361"/>
            <a:ext cx="1838325" cy="2286000"/>
          </a:xfrm>
          <a:prstGeom prst="rect">
            <a:avLst/>
          </a:prstGeom>
        </p:spPr>
      </p:pic>
      <p:pic>
        <p:nvPicPr>
          <p:cNvPr id="7" name="Picture 6">
            <a:extLst>
              <a:ext uri="{FF2B5EF4-FFF2-40B4-BE49-F238E27FC236}">
                <a16:creationId xmlns:a16="http://schemas.microsoft.com/office/drawing/2014/main" id="{B1918C50-4C63-4BC7-9C2A-DD399AA874E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92870" y="2792336"/>
            <a:ext cx="2512050" cy="2512050"/>
          </a:xfrm>
          <a:prstGeom prst="rect">
            <a:avLst/>
          </a:prstGeom>
        </p:spPr>
      </p:pic>
    </p:spTree>
    <p:extLst>
      <p:ext uri="{BB962C8B-B14F-4D97-AF65-F5344CB8AC3E}">
        <p14:creationId xmlns:p14="http://schemas.microsoft.com/office/powerpoint/2010/main" val="4176424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Data</a:t>
            </a:r>
          </a:p>
        </p:txBody>
      </p:sp>
      <p:sp>
        <p:nvSpPr>
          <p:cNvPr id="8" name="Rectangle 7">
            <a:extLst>
              <a:ext uri="{FF2B5EF4-FFF2-40B4-BE49-F238E27FC236}">
                <a16:creationId xmlns:a16="http://schemas.microsoft.com/office/drawing/2014/main" id="{BB5B48AE-864B-4FA3-8D20-ADE6823FDC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https://medium.com/@hoffa/400-000-github-repositories-1-billion-files-14-terabytes-of-code-spaces-or-tabs-7cfe0b5dd7fd</a:t>
            </a:r>
          </a:p>
        </p:txBody>
      </p:sp>
      <p:pic>
        <p:nvPicPr>
          <p:cNvPr id="5" name="Picture 4">
            <a:extLst>
              <a:ext uri="{FF2B5EF4-FFF2-40B4-BE49-F238E27FC236}">
                <a16:creationId xmlns:a16="http://schemas.microsoft.com/office/drawing/2014/main" id="{19F85FE5-7AF5-4A48-80C5-5B48C223D2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5144" y="1657297"/>
            <a:ext cx="6661709" cy="4377373"/>
          </a:xfrm>
          <a:prstGeom prst="rect">
            <a:avLst/>
          </a:prstGeom>
        </p:spPr>
      </p:pic>
    </p:spTree>
    <p:extLst>
      <p:ext uri="{BB962C8B-B14F-4D97-AF65-F5344CB8AC3E}">
        <p14:creationId xmlns:p14="http://schemas.microsoft.com/office/powerpoint/2010/main" val="2587860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Data</a:t>
            </a:r>
          </a:p>
        </p:txBody>
      </p:sp>
      <p:sp>
        <p:nvSpPr>
          <p:cNvPr id="8" name="Rectangle 7">
            <a:extLst>
              <a:ext uri="{FF2B5EF4-FFF2-40B4-BE49-F238E27FC236}">
                <a16:creationId xmlns:a16="http://schemas.microsoft.com/office/drawing/2014/main" id="{BB5B48AE-864B-4FA3-8D20-ADE6823FDC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http://joshondesign.com/2014/09/02/bar</a:t>
            </a:r>
          </a:p>
        </p:txBody>
      </p:sp>
      <p:pic>
        <p:nvPicPr>
          <p:cNvPr id="6" name="Picture 2" descr="http://i.imgur.com/mi0fg2Q.jpg">
            <a:extLst>
              <a:ext uri="{FF2B5EF4-FFF2-40B4-BE49-F238E27FC236}">
                <a16:creationId xmlns:a16="http://schemas.microsoft.com/office/drawing/2014/main" id="{B6C23A2B-CE0A-48DC-8DA4-6E25B787E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488" y="1391377"/>
            <a:ext cx="6323296" cy="488551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6E882BD9-1A8D-414E-B178-EB2E33732CE9}"/>
              </a:ext>
            </a:extLst>
          </p:cNvPr>
          <p:cNvSpPr/>
          <p:nvPr/>
        </p:nvSpPr>
        <p:spPr>
          <a:xfrm>
            <a:off x="7036314" y="1432017"/>
            <a:ext cx="4653280" cy="4832092"/>
          </a:xfrm>
          <a:prstGeom prst="rect">
            <a:avLst/>
          </a:prstGeom>
        </p:spPr>
        <p:txBody>
          <a:bodyPr wrap="square">
            <a:spAutoFit/>
          </a:bodyPr>
          <a:lstStyle/>
          <a:p>
            <a:r>
              <a:rPr lang="en-US" sz="2800" dirty="0"/>
              <a:t>The tabs stops could be adjusted to the indenting style of </a:t>
            </a:r>
            <a:r>
              <a:rPr lang="en-US" sz="2800" b="1" dirty="0"/>
              <a:t>your particular document</a:t>
            </a:r>
            <a:r>
              <a:rPr lang="en-US" sz="2800" dirty="0"/>
              <a:t>. Inherent is the concept that there is no “one right way”, but rather the format must suit the needs of the particular document, or part of a document, that you are writing. </a:t>
            </a:r>
          </a:p>
        </p:txBody>
      </p:sp>
    </p:spTree>
    <p:extLst>
      <p:ext uri="{BB962C8B-B14F-4D97-AF65-F5344CB8AC3E}">
        <p14:creationId xmlns:p14="http://schemas.microsoft.com/office/powerpoint/2010/main" val="11493105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Data</a:t>
            </a:r>
          </a:p>
        </p:txBody>
      </p:sp>
      <p:pic>
        <p:nvPicPr>
          <p:cNvPr id="6" name="Picture 5">
            <a:extLst>
              <a:ext uri="{FF2B5EF4-FFF2-40B4-BE49-F238E27FC236}">
                <a16:creationId xmlns:a16="http://schemas.microsoft.com/office/drawing/2014/main" id="{4CFEE359-74AA-4EE3-94D7-B69BE75E2B63}"/>
              </a:ext>
            </a:extLst>
          </p:cNvPr>
          <p:cNvPicPr>
            <a:picLocks noChangeAspect="1"/>
          </p:cNvPicPr>
          <p:nvPr/>
        </p:nvPicPr>
        <p:blipFill>
          <a:blip r:embed="rId3"/>
          <a:stretch>
            <a:fillRect/>
          </a:stretch>
        </p:blipFill>
        <p:spPr>
          <a:xfrm>
            <a:off x="2557462" y="1758059"/>
            <a:ext cx="7077075" cy="4133850"/>
          </a:xfrm>
          <a:prstGeom prst="rect">
            <a:avLst/>
          </a:prstGeom>
        </p:spPr>
      </p:pic>
      <p:sp>
        <p:nvSpPr>
          <p:cNvPr id="7" name="Rectangle 6">
            <a:extLst>
              <a:ext uri="{FF2B5EF4-FFF2-40B4-BE49-F238E27FC236}">
                <a16:creationId xmlns:a16="http://schemas.microsoft.com/office/drawing/2014/main" id="{086627F9-A5E5-455B-86E5-DA2EFF3FC1C9}"/>
              </a:ext>
            </a:extLst>
          </p:cNvPr>
          <p:cNvSpPr/>
          <p:nvPr/>
        </p:nvSpPr>
        <p:spPr>
          <a:xfrm>
            <a:off x="5130800" y="3027424"/>
            <a:ext cx="1920240" cy="85344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C472CBC-D01A-4088-B0B4-9386A13D8A0C}"/>
              </a:ext>
            </a:extLst>
          </p:cNvPr>
          <p:cNvSpPr/>
          <p:nvPr/>
        </p:nvSpPr>
        <p:spPr>
          <a:xfrm>
            <a:off x="5149182" y="4114544"/>
            <a:ext cx="804578" cy="24384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87B6F9D-6B0A-4AA3-91EF-421EB5DD0076}"/>
              </a:ext>
            </a:extLst>
          </p:cNvPr>
          <p:cNvSpPr/>
          <p:nvPr/>
        </p:nvSpPr>
        <p:spPr>
          <a:xfrm>
            <a:off x="5136816" y="3905588"/>
            <a:ext cx="979504" cy="20895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36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Data</a:t>
            </a:r>
          </a:p>
        </p:txBody>
      </p:sp>
      <p:sp>
        <p:nvSpPr>
          <p:cNvPr id="8" name="Rectangle 7">
            <a:extLst>
              <a:ext uri="{FF2B5EF4-FFF2-40B4-BE49-F238E27FC236}">
                <a16:creationId xmlns:a16="http://schemas.microsoft.com/office/drawing/2014/main" id="{FC1FE4FE-7B14-41F2-8D22-114EAFD29B31}"/>
              </a:ext>
            </a:extLst>
          </p:cNvPr>
          <p:cNvSpPr/>
          <p:nvPr/>
        </p:nvSpPr>
        <p:spPr>
          <a:xfrm>
            <a:off x="759603" y="2519013"/>
            <a:ext cx="10515600" cy="2554545"/>
          </a:xfrm>
          <a:prstGeom prst="rect">
            <a:avLst/>
          </a:prstGeom>
        </p:spPr>
        <p:txBody>
          <a:bodyPr wrap="square">
            <a:spAutoFit/>
          </a:bodyPr>
          <a:lstStyle/>
          <a:p>
            <a:r>
              <a:rPr lang="en-US" sz="4000" dirty="0">
                <a:latin typeface="Cascadia Code" panose="020B0609020000020004" pitchFamily="49" charset="0"/>
                <a:cs typeface="Cascadia Code" panose="020B0609020000020004" pitchFamily="49" charset="0"/>
              </a:rPr>
              <a:t>namespace </a:t>
            </a:r>
            <a:r>
              <a:rPr lang="en-US" sz="4000" dirty="0" err="1">
                <a:latin typeface="Cascadia Code" panose="020B0609020000020004" pitchFamily="49" charset="0"/>
                <a:cs typeface="Cascadia Code" panose="020B0609020000020004" pitchFamily="49" charset="0"/>
              </a:rPr>
              <a:t>TabsVsSpaces</a:t>
            </a:r>
            <a:endParaRPr lang="en-US" sz="4000" dirty="0">
              <a:latin typeface="Cascadia Code" panose="020B0609020000020004" pitchFamily="49" charset="0"/>
              <a:cs typeface="Cascadia Code" panose="020B0609020000020004" pitchFamily="49" charset="0"/>
            </a:endParaRPr>
          </a:p>
          <a:p>
            <a:r>
              <a:rPr lang="en-US" sz="4000" dirty="0">
                <a:latin typeface="Cascadia Code" panose="020B0609020000020004" pitchFamily="49" charset="0"/>
                <a:cs typeface="Cascadia Code" panose="020B0609020000020004" pitchFamily="49" charset="0"/>
              </a:rPr>
              <a:t>{</a:t>
            </a:r>
          </a:p>
          <a:p>
            <a:r>
              <a:rPr lang="en-US" sz="4000" dirty="0">
                <a:latin typeface="Cascadia Code" panose="020B0609020000020004" pitchFamily="49" charset="0"/>
                <a:cs typeface="Cascadia Code" panose="020B0609020000020004" pitchFamily="49" charset="0"/>
              </a:rPr>
              <a:t>	public sealed class </a:t>
            </a:r>
            <a:r>
              <a:rPr lang="en-US" sz="4000" dirty="0" err="1">
                <a:latin typeface="Cascadia Code" panose="020B0609020000020004" pitchFamily="49" charset="0"/>
                <a:cs typeface="Cascadia Code" panose="020B0609020000020004" pitchFamily="49" charset="0"/>
              </a:rPr>
              <a:t>Reformatter</a:t>
            </a:r>
            <a:endParaRPr lang="en-US" sz="4000" dirty="0">
              <a:latin typeface="Cascadia Code" panose="020B0609020000020004" pitchFamily="49" charset="0"/>
              <a:cs typeface="Cascadia Code" panose="020B0609020000020004" pitchFamily="49" charset="0"/>
            </a:endParaRPr>
          </a:p>
          <a:p>
            <a:r>
              <a:rPr lang="en-US" sz="4000" dirty="0">
                <a:latin typeface="Cascadia Code" panose="020B0609020000020004" pitchFamily="49" charset="0"/>
                <a:cs typeface="Cascadia Code" panose="020B0609020000020004" pitchFamily="49" charset="0"/>
              </a:rPr>
              <a:t>	{</a:t>
            </a:r>
          </a:p>
        </p:txBody>
      </p:sp>
      <p:sp>
        <p:nvSpPr>
          <p:cNvPr id="11" name="Rectangle 10">
            <a:extLst>
              <a:ext uri="{FF2B5EF4-FFF2-40B4-BE49-F238E27FC236}">
                <a16:creationId xmlns:a16="http://schemas.microsoft.com/office/drawing/2014/main" id="{2849D832-D8E9-463A-A773-A9CB0DB4CF00}"/>
              </a:ext>
            </a:extLst>
          </p:cNvPr>
          <p:cNvSpPr/>
          <p:nvPr/>
        </p:nvSpPr>
        <p:spPr>
          <a:xfrm>
            <a:off x="1470803" y="3906577"/>
            <a:ext cx="254000" cy="47752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p>
        </p:txBody>
      </p:sp>
      <p:sp>
        <p:nvSpPr>
          <p:cNvPr id="12" name="Rectangle 11">
            <a:extLst>
              <a:ext uri="{FF2B5EF4-FFF2-40B4-BE49-F238E27FC236}">
                <a16:creationId xmlns:a16="http://schemas.microsoft.com/office/drawing/2014/main" id="{7FB4D24C-7D7C-420C-BB4B-891E281B933C}"/>
              </a:ext>
            </a:extLst>
          </p:cNvPr>
          <p:cNvSpPr/>
          <p:nvPr/>
        </p:nvSpPr>
        <p:spPr>
          <a:xfrm>
            <a:off x="1150763" y="3906577"/>
            <a:ext cx="254000" cy="47752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p>
        </p:txBody>
      </p:sp>
      <p:sp>
        <p:nvSpPr>
          <p:cNvPr id="13" name="Rectangle 12">
            <a:extLst>
              <a:ext uri="{FF2B5EF4-FFF2-40B4-BE49-F238E27FC236}">
                <a16:creationId xmlns:a16="http://schemas.microsoft.com/office/drawing/2014/main" id="{5D2782F0-F88F-4C43-92B0-4D41B3774C8E}"/>
              </a:ext>
            </a:extLst>
          </p:cNvPr>
          <p:cNvSpPr/>
          <p:nvPr/>
        </p:nvSpPr>
        <p:spPr>
          <a:xfrm>
            <a:off x="840883" y="3906577"/>
            <a:ext cx="254000" cy="47752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p>
        </p:txBody>
      </p:sp>
      <p:sp>
        <p:nvSpPr>
          <p:cNvPr id="14" name="Rectangle 13">
            <a:extLst>
              <a:ext uri="{FF2B5EF4-FFF2-40B4-BE49-F238E27FC236}">
                <a16:creationId xmlns:a16="http://schemas.microsoft.com/office/drawing/2014/main" id="{1E4FB2EC-D7C2-4D84-8640-DA6B134DF103}"/>
              </a:ext>
            </a:extLst>
          </p:cNvPr>
          <p:cNvSpPr/>
          <p:nvPr/>
        </p:nvSpPr>
        <p:spPr>
          <a:xfrm>
            <a:off x="840883" y="4490067"/>
            <a:ext cx="883920" cy="47752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Tree>
    <p:extLst>
      <p:ext uri="{BB962C8B-B14F-4D97-AF65-F5344CB8AC3E}">
        <p14:creationId xmlns:p14="http://schemas.microsoft.com/office/powerpoint/2010/main" val="2781841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Data</a:t>
            </a:r>
          </a:p>
        </p:txBody>
      </p:sp>
      <p:sp>
        <p:nvSpPr>
          <p:cNvPr id="8" name="Rectangle 7">
            <a:extLst>
              <a:ext uri="{FF2B5EF4-FFF2-40B4-BE49-F238E27FC236}">
                <a16:creationId xmlns:a16="http://schemas.microsoft.com/office/drawing/2014/main" id="{FC1FE4FE-7B14-41F2-8D22-114EAFD29B31}"/>
              </a:ext>
            </a:extLst>
          </p:cNvPr>
          <p:cNvSpPr/>
          <p:nvPr/>
        </p:nvSpPr>
        <p:spPr>
          <a:xfrm>
            <a:off x="759603" y="1625161"/>
            <a:ext cx="10515600" cy="2554545"/>
          </a:xfrm>
          <a:prstGeom prst="rect">
            <a:avLst/>
          </a:prstGeom>
        </p:spPr>
        <p:txBody>
          <a:bodyPr wrap="square">
            <a:spAutoFit/>
          </a:bodyPr>
          <a:lstStyle/>
          <a:p>
            <a:r>
              <a:rPr lang="en-US" sz="4000" dirty="0">
                <a:latin typeface="Cascadia Code" panose="020B0609020000020004" pitchFamily="49" charset="0"/>
                <a:cs typeface="Cascadia Code" panose="020B0609020000020004" pitchFamily="49" charset="0"/>
              </a:rPr>
              <a:t>namespace </a:t>
            </a:r>
            <a:r>
              <a:rPr lang="en-US" sz="4000" dirty="0" err="1">
                <a:latin typeface="Cascadia Code" panose="020B0609020000020004" pitchFamily="49" charset="0"/>
                <a:cs typeface="Cascadia Code" panose="020B0609020000020004" pitchFamily="49" charset="0"/>
              </a:rPr>
              <a:t>TabsVsSpaces</a:t>
            </a:r>
            <a:endParaRPr lang="en-US" sz="4000" dirty="0">
              <a:latin typeface="Cascadia Code" panose="020B0609020000020004" pitchFamily="49" charset="0"/>
              <a:cs typeface="Cascadia Code" panose="020B0609020000020004" pitchFamily="49" charset="0"/>
            </a:endParaRPr>
          </a:p>
          <a:p>
            <a:r>
              <a:rPr lang="en-US" sz="4000" dirty="0">
                <a:latin typeface="Cascadia Code" panose="020B0609020000020004" pitchFamily="49" charset="0"/>
                <a:cs typeface="Cascadia Code" panose="020B0609020000020004" pitchFamily="49" charset="0"/>
              </a:rPr>
              <a:t>{</a:t>
            </a:r>
          </a:p>
          <a:p>
            <a:r>
              <a:rPr lang="en-US" sz="4000" dirty="0">
                <a:latin typeface="Cascadia Code" panose="020B0609020000020004" pitchFamily="49" charset="0"/>
                <a:cs typeface="Cascadia Code" panose="020B0609020000020004" pitchFamily="49" charset="0"/>
              </a:rPr>
              <a:t>	public sealed class </a:t>
            </a:r>
            <a:r>
              <a:rPr lang="en-US" sz="4000" dirty="0" err="1">
                <a:latin typeface="Cascadia Code" panose="020B0609020000020004" pitchFamily="49" charset="0"/>
                <a:cs typeface="Cascadia Code" panose="020B0609020000020004" pitchFamily="49" charset="0"/>
              </a:rPr>
              <a:t>Reformatter</a:t>
            </a:r>
            <a:endParaRPr lang="en-US" sz="4000" dirty="0">
              <a:latin typeface="Cascadia Code" panose="020B0609020000020004" pitchFamily="49" charset="0"/>
              <a:cs typeface="Cascadia Code" panose="020B0609020000020004" pitchFamily="49" charset="0"/>
            </a:endParaRPr>
          </a:p>
          <a:p>
            <a:r>
              <a:rPr lang="en-US" sz="4000" dirty="0">
                <a:latin typeface="Cascadia Code" panose="020B0609020000020004" pitchFamily="49" charset="0"/>
                <a:cs typeface="Cascadia Code" panose="020B0609020000020004" pitchFamily="49" charset="0"/>
              </a:rPr>
              <a:t>	{</a:t>
            </a:r>
          </a:p>
        </p:txBody>
      </p:sp>
      <p:sp>
        <p:nvSpPr>
          <p:cNvPr id="11" name="Rectangle 10">
            <a:extLst>
              <a:ext uri="{FF2B5EF4-FFF2-40B4-BE49-F238E27FC236}">
                <a16:creationId xmlns:a16="http://schemas.microsoft.com/office/drawing/2014/main" id="{2849D832-D8E9-463A-A773-A9CB0DB4CF00}"/>
              </a:ext>
            </a:extLst>
          </p:cNvPr>
          <p:cNvSpPr/>
          <p:nvPr/>
        </p:nvSpPr>
        <p:spPr>
          <a:xfrm>
            <a:off x="1470803" y="3012725"/>
            <a:ext cx="254000" cy="47752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p>
        </p:txBody>
      </p:sp>
      <p:sp>
        <p:nvSpPr>
          <p:cNvPr id="12" name="Rectangle 11">
            <a:extLst>
              <a:ext uri="{FF2B5EF4-FFF2-40B4-BE49-F238E27FC236}">
                <a16:creationId xmlns:a16="http://schemas.microsoft.com/office/drawing/2014/main" id="{7FB4D24C-7D7C-420C-BB4B-891E281B933C}"/>
              </a:ext>
            </a:extLst>
          </p:cNvPr>
          <p:cNvSpPr/>
          <p:nvPr/>
        </p:nvSpPr>
        <p:spPr>
          <a:xfrm>
            <a:off x="1150763" y="3012725"/>
            <a:ext cx="254000" cy="47752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p>
        </p:txBody>
      </p:sp>
      <p:sp>
        <p:nvSpPr>
          <p:cNvPr id="13" name="Rectangle 12">
            <a:extLst>
              <a:ext uri="{FF2B5EF4-FFF2-40B4-BE49-F238E27FC236}">
                <a16:creationId xmlns:a16="http://schemas.microsoft.com/office/drawing/2014/main" id="{5D2782F0-F88F-4C43-92B0-4D41B3774C8E}"/>
              </a:ext>
            </a:extLst>
          </p:cNvPr>
          <p:cNvSpPr/>
          <p:nvPr/>
        </p:nvSpPr>
        <p:spPr>
          <a:xfrm>
            <a:off x="840883" y="3012725"/>
            <a:ext cx="254000" cy="47752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p>
        </p:txBody>
      </p:sp>
      <p:sp>
        <p:nvSpPr>
          <p:cNvPr id="14" name="Rectangle 13">
            <a:extLst>
              <a:ext uri="{FF2B5EF4-FFF2-40B4-BE49-F238E27FC236}">
                <a16:creationId xmlns:a16="http://schemas.microsoft.com/office/drawing/2014/main" id="{1E4FB2EC-D7C2-4D84-8640-DA6B134DF103}"/>
              </a:ext>
            </a:extLst>
          </p:cNvPr>
          <p:cNvSpPr/>
          <p:nvPr/>
        </p:nvSpPr>
        <p:spPr>
          <a:xfrm>
            <a:off x="840883" y="3596215"/>
            <a:ext cx="883920" cy="47752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pic>
        <p:nvPicPr>
          <p:cNvPr id="9" name="Picture 8">
            <a:extLst>
              <a:ext uri="{FF2B5EF4-FFF2-40B4-BE49-F238E27FC236}">
                <a16:creationId xmlns:a16="http://schemas.microsoft.com/office/drawing/2014/main" id="{67A629AF-75AF-415C-8540-03C6807763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3384" y="4480999"/>
            <a:ext cx="1503680" cy="1503680"/>
          </a:xfrm>
          <a:prstGeom prst="rect">
            <a:avLst/>
          </a:prstGeom>
        </p:spPr>
      </p:pic>
      <p:sp>
        <p:nvSpPr>
          <p:cNvPr id="10" name="Left Brace 9">
            <a:extLst>
              <a:ext uri="{FF2B5EF4-FFF2-40B4-BE49-F238E27FC236}">
                <a16:creationId xmlns:a16="http://schemas.microsoft.com/office/drawing/2014/main" id="{289BF6C1-216F-451B-97DF-27442963C972}"/>
              </a:ext>
            </a:extLst>
          </p:cNvPr>
          <p:cNvSpPr/>
          <p:nvPr/>
        </p:nvSpPr>
        <p:spPr>
          <a:xfrm rot="16200000">
            <a:off x="1135523" y="3884923"/>
            <a:ext cx="284480" cy="1026160"/>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Elbow Connector 7">
            <a:extLst>
              <a:ext uri="{FF2B5EF4-FFF2-40B4-BE49-F238E27FC236}">
                <a16:creationId xmlns:a16="http://schemas.microsoft.com/office/drawing/2014/main" id="{52E5FDDA-0921-4E9C-BDC3-849956B92A17}"/>
              </a:ext>
            </a:extLst>
          </p:cNvPr>
          <p:cNvCxnSpPr>
            <a:cxnSpLocks/>
            <a:stCxn id="9" idx="1"/>
            <a:endCxn id="10" idx="1"/>
          </p:cNvCxnSpPr>
          <p:nvPr/>
        </p:nvCxnSpPr>
        <p:spPr>
          <a:xfrm rot="10800000">
            <a:off x="1277764" y="4540243"/>
            <a:ext cx="2775621" cy="692596"/>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C66B4375-F532-4116-8E3F-1567A13DBEDC}"/>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https://github.com/dotnet/roslyn</a:t>
            </a:r>
          </a:p>
        </p:txBody>
      </p:sp>
    </p:spTree>
    <p:extLst>
      <p:ext uri="{BB962C8B-B14F-4D97-AF65-F5344CB8AC3E}">
        <p14:creationId xmlns:p14="http://schemas.microsoft.com/office/powerpoint/2010/main" val="23419337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Personal Info</a:t>
            </a:r>
          </a:p>
        </p:txBody>
      </p:sp>
      <p:sp>
        <p:nvSpPr>
          <p:cNvPr id="3" name="Content Placeholder 2">
            <a:extLst>
              <a:ext uri="{FF2B5EF4-FFF2-40B4-BE49-F238E27FC236}">
                <a16:creationId xmlns:a16="http://schemas.microsoft.com/office/drawing/2014/main" id="{EDC3CAC5-D82C-4212-910D-3A0A44EBA6B0}"/>
              </a:ext>
            </a:extLst>
          </p:cNvPr>
          <p:cNvSpPr>
            <a:spLocks noGrp="1"/>
          </p:cNvSpPr>
          <p:nvPr>
            <p:ph idx="1"/>
          </p:nvPr>
        </p:nvSpPr>
        <p:spPr/>
        <p:txBody>
          <a:bodyPr/>
          <a:lstStyle/>
          <a:p>
            <a:r>
              <a:rPr lang="en-US" dirty="0"/>
              <a:t>http://www.jasonbock.net</a:t>
            </a:r>
          </a:p>
          <a:p>
            <a:r>
              <a:rPr lang="en-US" dirty="0"/>
              <a:t>https://www.twitter.com/jasonbock</a:t>
            </a:r>
          </a:p>
          <a:p>
            <a:r>
              <a:rPr lang="en-US" dirty="0"/>
              <a:t>https://www.github.com/jasonbock</a:t>
            </a:r>
          </a:p>
          <a:p>
            <a:r>
              <a:rPr lang="en-US" dirty="0"/>
              <a:t>jason.r.bock@outlook.com</a:t>
            </a:r>
          </a:p>
        </p:txBody>
      </p:sp>
    </p:spTree>
    <p:extLst>
      <p:ext uri="{BB962C8B-B14F-4D97-AF65-F5344CB8AC3E}">
        <p14:creationId xmlns:p14="http://schemas.microsoft.com/office/powerpoint/2010/main" val="11718714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Data</a:t>
            </a:r>
          </a:p>
        </p:txBody>
      </p:sp>
      <p:sp>
        <p:nvSpPr>
          <p:cNvPr id="8" name="Can 4">
            <a:extLst>
              <a:ext uri="{FF2B5EF4-FFF2-40B4-BE49-F238E27FC236}">
                <a16:creationId xmlns:a16="http://schemas.microsoft.com/office/drawing/2014/main" id="{0D488A70-91FC-4D64-89E4-048D9118D5AA}"/>
              </a:ext>
            </a:extLst>
          </p:cNvPr>
          <p:cNvSpPr/>
          <p:nvPr/>
        </p:nvSpPr>
        <p:spPr>
          <a:xfrm>
            <a:off x="1069591" y="2410317"/>
            <a:ext cx="1849120" cy="222537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Git</a:t>
            </a:r>
            <a:r>
              <a:rPr lang="en-US" sz="2400" dirty="0"/>
              <a:t> repos</a:t>
            </a:r>
          </a:p>
        </p:txBody>
      </p:sp>
      <p:sp>
        <p:nvSpPr>
          <p:cNvPr id="11" name="Rectangle 10">
            <a:extLst>
              <a:ext uri="{FF2B5EF4-FFF2-40B4-BE49-F238E27FC236}">
                <a16:creationId xmlns:a16="http://schemas.microsoft.com/office/drawing/2014/main" id="{2E660BE6-42BE-4284-9AA6-A0DA86C6ED46}"/>
              </a:ext>
            </a:extLst>
          </p:cNvPr>
          <p:cNvSpPr/>
          <p:nvPr/>
        </p:nvSpPr>
        <p:spPr>
          <a:xfrm>
            <a:off x="3515979" y="3012589"/>
            <a:ext cx="2141086" cy="10944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Reformat</a:t>
            </a:r>
          </a:p>
        </p:txBody>
      </p:sp>
      <p:sp>
        <p:nvSpPr>
          <p:cNvPr id="12" name="Rectangle 11">
            <a:extLst>
              <a:ext uri="{FF2B5EF4-FFF2-40B4-BE49-F238E27FC236}">
                <a16:creationId xmlns:a16="http://schemas.microsoft.com/office/drawing/2014/main" id="{4D9E6872-233A-4112-A905-5C648FCDE17C}"/>
              </a:ext>
            </a:extLst>
          </p:cNvPr>
          <p:cNvSpPr/>
          <p:nvPr/>
        </p:nvSpPr>
        <p:spPr>
          <a:xfrm>
            <a:off x="6254333" y="3012589"/>
            <a:ext cx="2141086" cy="10944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File Sizes</a:t>
            </a:r>
          </a:p>
        </p:txBody>
      </p:sp>
      <p:sp>
        <p:nvSpPr>
          <p:cNvPr id="13" name="Rectangle 12">
            <a:extLst>
              <a:ext uri="{FF2B5EF4-FFF2-40B4-BE49-F238E27FC236}">
                <a16:creationId xmlns:a16="http://schemas.microsoft.com/office/drawing/2014/main" id="{F676299A-9296-4242-9C2E-9823EAD1A08A}"/>
              </a:ext>
            </a:extLst>
          </p:cNvPr>
          <p:cNvSpPr/>
          <p:nvPr/>
        </p:nvSpPr>
        <p:spPr>
          <a:xfrm>
            <a:off x="8992687" y="3012589"/>
            <a:ext cx="2141086" cy="10944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Compiler Benchmarks</a:t>
            </a:r>
          </a:p>
        </p:txBody>
      </p:sp>
    </p:spTree>
    <p:extLst>
      <p:ext uri="{BB962C8B-B14F-4D97-AF65-F5344CB8AC3E}">
        <p14:creationId xmlns:p14="http://schemas.microsoft.com/office/powerpoint/2010/main" val="23356187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F17A7-1A7C-46B8-9788-6E57980155AA}"/>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64A65F60-4BBD-4198-9117-671299F5F499}"/>
              </a:ext>
            </a:extLst>
          </p:cNvPr>
          <p:cNvSpPr>
            <a:spLocks noGrp="1"/>
          </p:cNvSpPr>
          <p:nvPr>
            <p:ph idx="1"/>
          </p:nvPr>
        </p:nvSpPr>
        <p:spPr/>
        <p:txBody>
          <a:bodyPr>
            <a:normAutofit lnSpcReduction="10000"/>
          </a:bodyPr>
          <a:lstStyle/>
          <a:p>
            <a:r>
              <a:rPr lang="en-US" dirty="0"/>
              <a:t>Rocks (</a:t>
            </a:r>
            <a:r>
              <a:rPr lang="en-US" dirty="0">
                <a:hlinkClick r:id="rId3"/>
              </a:rPr>
              <a:t>https://github.com/jasonbock/rocks</a:t>
            </a:r>
            <a:r>
              <a:rPr lang="en-US" dirty="0"/>
              <a:t>)</a:t>
            </a:r>
          </a:p>
          <a:p>
            <a:r>
              <a:rPr lang="en-US" dirty="0" err="1"/>
              <a:t>Autofac</a:t>
            </a:r>
            <a:r>
              <a:rPr lang="en-US" dirty="0"/>
              <a:t> (</a:t>
            </a:r>
            <a:r>
              <a:rPr lang="en-US" dirty="0">
                <a:hlinkClick r:id="rId4"/>
              </a:rPr>
              <a:t>https://github.com/autofac/Autofac</a:t>
            </a:r>
            <a:r>
              <a:rPr lang="en-US" dirty="0"/>
              <a:t>)</a:t>
            </a:r>
          </a:p>
          <a:p>
            <a:r>
              <a:rPr lang="en-US" dirty="0" err="1"/>
              <a:t>AutoMapper</a:t>
            </a:r>
            <a:r>
              <a:rPr lang="en-US" dirty="0"/>
              <a:t> (</a:t>
            </a:r>
            <a:r>
              <a:rPr lang="en-US" dirty="0">
                <a:hlinkClick r:id="rId5"/>
              </a:rPr>
              <a:t>https://github.com/AutoMapper/AutoMapper</a:t>
            </a:r>
            <a:r>
              <a:rPr lang="en-US" dirty="0"/>
              <a:t>)</a:t>
            </a:r>
          </a:p>
          <a:p>
            <a:r>
              <a:rPr lang="en-US" dirty="0"/>
              <a:t>CSLA (</a:t>
            </a:r>
            <a:r>
              <a:rPr lang="en-US" dirty="0">
                <a:hlinkClick r:id="rId6"/>
              </a:rPr>
              <a:t>https://github.com/marimerLLC/csla</a:t>
            </a:r>
            <a:r>
              <a:rPr lang="en-US" dirty="0"/>
              <a:t>)</a:t>
            </a:r>
          </a:p>
          <a:p>
            <a:r>
              <a:rPr lang="en-US" dirty="0" err="1"/>
              <a:t>Moq</a:t>
            </a:r>
            <a:r>
              <a:rPr lang="en-US" dirty="0"/>
              <a:t> (</a:t>
            </a:r>
            <a:r>
              <a:rPr lang="en-US" dirty="0">
                <a:hlinkClick r:id="rId7"/>
              </a:rPr>
              <a:t>https://github.com/moq/moq</a:t>
            </a:r>
            <a:r>
              <a:rPr lang="en-US" dirty="0"/>
              <a:t>)</a:t>
            </a:r>
          </a:p>
          <a:p>
            <a:r>
              <a:rPr lang="en-US" dirty="0" err="1"/>
              <a:t>Json.Net</a:t>
            </a:r>
            <a:r>
              <a:rPr lang="en-US" dirty="0"/>
              <a:t> (</a:t>
            </a:r>
            <a:r>
              <a:rPr lang="en-US" dirty="0">
                <a:hlinkClick r:id="rId8"/>
              </a:rPr>
              <a:t>https://github.com/JamesNK/Newtonsoft.Json</a:t>
            </a:r>
            <a:r>
              <a:rPr lang="en-US" dirty="0"/>
              <a:t>)</a:t>
            </a:r>
          </a:p>
          <a:p>
            <a:r>
              <a:rPr lang="en-US" dirty="0" err="1"/>
              <a:t>AngleSharp</a:t>
            </a:r>
            <a:r>
              <a:rPr lang="en-US" dirty="0"/>
              <a:t> (</a:t>
            </a:r>
            <a:r>
              <a:rPr lang="en-US" dirty="0">
                <a:hlinkClick r:id="rId9"/>
              </a:rPr>
              <a:t>https://github.com/AngleSharp/AngleSharp</a:t>
            </a:r>
            <a:r>
              <a:rPr lang="en-US" dirty="0"/>
              <a:t>)</a:t>
            </a:r>
          </a:p>
          <a:p>
            <a:r>
              <a:rPr lang="en-US" dirty="0" err="1"/>
              <a:t>NLog</a:t>
            </a:r>
            <a:r>
              <a:rPr lang="en-US" dirty="0"/>
              <a:t> (</a:t>
            </a:r>
            <a:r>
              <a:rPr lang="en-US" dirty="0">
                <a:hlinkClick r:id="rId10"/>
              </a:rPr>
              <a:t>https://github.com/NLog/NLog/</a:t>
            </a:r>
            <a:r>
              <a:rPr lang="en-US" dirty="0"/>
              <a:t>)</a:t>
            </a:r>
          </a:p>
          <a:p>
            <a:r>
              <a:rPr lang="en-US" dirty="0" err="1"/>
              <a:t>NodaTime</a:t>
            </a:r>
            <a:r>
              <a:rPr lang="en-US" dirty="0"/>
              <a:t> (</a:t>
            </a:r>
            <a:r>
              <a:rPr lang="en-US" dirty="0">
                <a:hlinkClick r:id="rId11"/>
              </a:rPr>
              <a:t>https://github.com/nodatime/nodatime</a:t>
            </a:r>
            <a:r>
              <a:rPr lang="en-US" dirty="0"/>
              <a:t>)</a:t>
            </a:r>
          </a:p>
        </p:txBody>
      </p:sp>
    </p:spTree>
    <p:extLst>
      <p:ext uri="{BB962C8B-B14F-4D97-AF65-F5344CB8AC3E}">
        <p14:creationId xmlns:p14="http://schemas.microsoft.com/office/powerpoint/2010/main" val="7454258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Data</a:t>
            </a:r>
          </a:p>
        </p:txBody>
      </p:sp>
      <p:pic>
        <p:nvPicPr>
          <p:cNvPr id="8" name="Picture 7">
            <a:extLst>
              <a:ext uri="{FF2B5EF4-FFF2-40B4-BE49-F238E27FC236}">
                <a16:creationId xmlns:a16="http://schemas.microsoft.com/office/drawing/2014/main" id="{8EF9A4B7-A783-4AD5-90B3-757170F95871}"/>
              </a:ext>
            </a:extLst>
          </p:cNvPr>
          <p:cNvPicPr>
            <a:picLocks noChangeAspect="1"/>
          </p:cNvPicPr>
          <p:nvPr/>
        </p:nvPicPr>
        <p:blipFill>
          <a:blip r:embed="rId3"/>
          <a:stretch>
            <a:fillRect/>
          </a:stretch>
        </p:blipFill>
        <p:spPr>
          <a:xfrm>
            <a:off x="2331662" y="660751"/>
            <a:ext cx="6858001" cy="5536497"/>
          </a:xfrm>
          <a:prstGeom prst="rect">
            <a:avLst/>
          </a:prstGeom>
          <a:ln w="25400">
            <a:solidFill>
              <a:schemeClr val="accent1">
                <a:shade val="50000"/>
              </a:schemeClr>
            </a:solidFill>
          </a:ln>
        </p:spPr>
      </p:pic>
      <p:pic>
        <p:nvPicPr>
          <p:cNvPr id="11" name="Picture 10">
            <a:extLst>
              <a:ext uri="{FF2B5EF4-FFF2-40B4-BE49-F238E27FC236}">
                <a16:creationId xmlns:a16="http://schemas.microsoft.com/office/drawing/2014/main" id="{10B58CC9-909F-4B80-8705-40E55259E286}"/>
              </a:ext>
            </a:extLst>
          </p:cNvPr>
          <p:cNvPicPr>
            <a:picLocks noChangeAspect="1"/>
          </p:cNvPicPr>
          <p:nvPr/>
        </p:nvPicPr>
        <p:blipFill>
          <a:blip r:embed="rId4"/>
          <a:stretch>
            <a:fillRect/>
          </a:stretch>
        </p:blipFill>
        <p:spPr>
          <a:xfrm>
            <a:off x="6966829" y="2210672"/>
            <a:ext cx="4772691" cy="2781688"/>
          </a:xfrm>
          <a:prstGeom prst="rect">
            <a:avLst/>
          </a:prstGeom>
          <a:ln w="25400">
            <a:solidFill>
              <a:schemeClr val="accent1">
                <a:shade val="50000"/>
              </a:schemeClr>
            </a:solidFill>
          </a:ln>
        </p:spPr>
      </p:pic>
      <p:sp>
        <p:nvSpPr>
          <p:cNvPr id="12" name="Rectangle 11">
            <a:extLst>
              <a:ext uri="{FF2B5EF4-FFF2-40B4-BE49-F238E27FC236}">
                <a16:creationId xmlns:a16="http://schemas.microsoft.com/office/drawing/2014/main" id="{DB3995D1-7A77-426C-AFAC-691FC1570422}"/>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https://github.com/benaadams/System.Ben</a:t>
            </a:r>
          </a:p>
        </p:txBody>
      </p:sp>
    </p:spTree>
    <p:extLst>
      <p:ext uri="{BB962C8B-B14F-4D97-AF65-F5344CB8AC3E}">
        <p14:creationId xmlns:p14="http://schemas.microsoft.com/office/powerpoint/2010/main" val="1535615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Data</a:t>
            </a:r>
          </a:p>
        </p:txBody>
      </p:sp>
      <p:sp>
        <p:nvSpPr>
          <p:cNvPr id="7" name="Flowchart: Multidocument 6">
            <a:extLst>
              <a:ext uri="{FF2B5EF4-FFF2-40B4-BE49-F238E27FC236}">
                <a16:creationId xmlns:a16="http://schemas.microsoft.com/office/drawing/2014/main" id="{675A6CDE-95A8-4340-9968-00350F2FF7B2}"/>
              </a:ext>
            </a:extLst>
          </p:cNvPr>
          <p:cNvSpPr/>
          <p:nvPr/>
        </p:nvSpPr>
        <p:spPr>
          <a:xfrm>
            <a:off x="1605623" y="3178882"/>
            <a:ext cx="1564640" cy="134112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Repo files</a:t>
            </a:r>
          </a:p>
        </p:txBody>
      </p:sp>
      <p:sp>
        <p:nvSpPr>
          <p:cNvPr id="9" name="Flowchart: Process 8">
            <a:extLst>
              <a:ext uri="{FF2B5EF4-FFF2-40B4-BE49-F238E27FC236}">
                <a16:creationId xmlns:a16="http://schemas.microsoft.com/office/drawing/2014/main" id="{CEC574D6-1ADC-4FB1-9DDC-72A5AF682203}"/>
              </a:ext>
            </a:extLst>
          </p:cNvPr>
          <p:cNvSpPr/>
          <p:nvPr/>
        </p:nvSpPr>
        <p:spPr>
          <a:xfrm>
            <a:off x="5862663" y="1558362"/>
            <a:ext cx="1259840" cy="112776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Repos</a:t>
            </a:r>
          </a:p>
        </p:txBody>
      </p:sp>
      <p:sp>
        <p:nvSpPr>
          <p:cNvPr id="10" name="Flowchart: Process 9">
            <a:extLst>
              <a:ext uri="{FF2B5EF4-FFF2-40B4-BE49-F238E27FC236}">
                <a16:creationId xmlns:a16="http://schemas.microsoft.com/office/drawing/2014/main" id="{EDF5CCEB-2FF4-47F7-81E7-392F0414AA52}"/>
              </a:ext>
            </a:extLst>
          </p:cNvPr>
          <p:cNvSpPr/>
          <p:nvPr/>
        </p:nvSpPr>
        <p:spPr>
          <a:xfrm>
            <a:off x="7528903" y="2457522"/>
            <a:ext cx="1259840" cy="112776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Repo Name</a:t>
            </a:r>
          </a:p>
        </p:txBody>
      </p:sp>
      <p:sp>
        <p:nvSpPr>
          <p:cNvPr id="14" name="Flowchart: Process 13">
            <a:extLst>
              <a:ext uri="{FF2B5EF4-FFF2-40B4-BE49-F238E27FC236}">
                <a16:creationId xmlns:a16="http://schemas.microsoft.com/office/drawing/2014/main" id="{291AB6BC-8D66-4691-A5A8-6A0AFEDF58A9}"/>
              </a:ext>
            </a:extLst>
          </p:cNvPr>
          <p:cNvSpPr/>
          <p:nvPr/>
        </p:nvSpPr>
        <p:spPr>
          <a:xfrm>
            <a:off x="9195143" y="3285562"/>
            <a:ext cx="1259840" cy="112776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a:t>
            </a:r>
          </a:p>
        </p:txBody>
      </p:sp>
      <p:sp>
        <p:nvSpPr>
          <p:cNvPr id="15" name="Flowchart: Process 14">
            <a:extLst>
              <a:ext uri="{FF2B5EF4-FFF2-40B4-BE49-F238E27FC236}">
                <a16:creationId xmlns:a16="http://schemas.microsoft.com/office/drawing/2014/main" id="{7749593C-D972-4B86-8097-4F89FE2A8211}"/>
              </a:ext>
            </a:extLst>
          </p:cNvPr>
          <p:cNvSpPr/>
          <p:nvPr/>
        </p:nvSpPr>
        <p:spPr>
          <a:xfrm>
            <a:off x="9195143" y="4687642"/>
            <a:ext cx="1259840" cy="112776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space</a:t>
            </a:r>
          </a:p>
        </p:txBody>
      </p:sp>
      <p:cxnSp>
        <p:nvCxnSpPr>
          <p:cNvPr id="16" name="Elbow Connector 6">
            <a:extLst>
              <a:ext uri="{FF2B5EF4-FFF2-40B4-BE49-F238E27FC236}">
                <a16:creationId xmlns:a16="http://schemas.microsoft.com/office/drawing/2014/main" id="{BFDC46F9-F331-4A7B-B498-72E75A836F2F}"/>
              </a:ext>
            </a:extLst>
          </p:cNvPr>
          <p:cNvCxnSpPr>
            <a:stCxn id="9" idx="2"/>
            <a:endCxn id="10" idx="1"/>
          </p:cNvCxnSpPr>
          <p:nvPr/>
        </p:nvCxnSpPr>
        <p:spPr>
          <a:xfrm rot="16200000" flipH="1">
            <a:off x="6843103" y="2335602"/>
            <a:ext cx="335280" cy="1036320"/>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2">
            <a:extLst>
              <a:ext uri="{FF2B5EF4-FFF2-40B4-BE49-F238E27FC236}">
                <a16:creationId xmlns:a16="http://schemas.microsoft.com/office/drawing/2014/main" id="{AE3E709A-1A37-4314-945D-9AB9B72A0B7B}"/>
              </a:ext>
            </a:extLst>
          </p:cNvPr>
          <p:cNvCxnSpPr>
            <a:stCxn id="10" idx="2"/>
            <a:endCxn id="14" idx="1"/>
          </p:cNvCxnSpPr>
          <p:nvPr/>
        </p:nvCxnSpPr>
        <p:spPr>
          <a:xfrm rot="16200000" flipH="1">
            <a:off x="8544903" y="3199202"/>
            <a:ext cx="264160" cy="1036320"/>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4">
            <a:extLst>
              <a:ext uri="{FF2B5EF4-FFF2-40B4-BE49-F238E27FC236}">
                <a16:creationId xmlns:a16="http://schemas.microsoft.com/office/drawing/2014/main" id="{76C4688B-AA6B-42ED-BFA8-649F74F7E8DF}"/>
              </a:ext>
            </a:extLst>
          </p:cNvPr>
          <p:cNvCxnSpPr>
            <a:stCxn id="10" idx="2"/>
            <a:endCxn id="15" idx="1"/>
          </p:cNvCxnSpPr>
          <p:nvPr/>
        </p:nvCxnSpPr>
        <p:spPr>
          <a:xfrm rot="16200000" flipH="1">
            <a:off x="7843863" y="3900242"/>
            <a:ext cx="1666240" cy="1036320"/>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9" name="Right Arrow 15">
            <a:extLst>
              <a:ext uri="{FF2B5EF4-FFF2-40B4-BE49-F238E27FC236}">
                <a16:creationId xmlns:a16="http://schemas.microsoft.com/office/drawing/2014/main" id="{516A8AD3-A0B5-423A-BC19-43FC63D10DE3}"/>
              </a:ext>
            </a:extLst>
          </p:cNvPr>
          <p:cNvSpPr/>
          <p:nvPr/>
        </p:nvSpPr>
        <p:spPr>
          <a:xfrm>
            <a:off x="3881463" y="3387162"/>
            <a:ext cx="1554480" cy="9245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06913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Data</a:t>
            </a:r>
          </a:p>
        </p:txBody>
      </p:sp>
      <p:sp>
        <p:nvSpPr>
          <p:cNvPr id="12" name="Flowchart: Process 11">
            <a:extLst>
              <a:ext uri="{FF2B5EF4-FFF2-40B4-BE49-F238E27FC236}">
                <a16:creationId xmlns:a16="http://schemas.microsoft.com/office/drawing/2014/main" id="{596597B4-84AA-43BD-B9AE-96409AEEAC58}"/>
              </a:ext>
            </a:extLst>
          </p:cNvPr>
          <p:cNvSpPr/>
          <p:nvPr/>
        </p:nvSpPr>
        <p:spPr>
          <a:xfrm>
            <a:off x="588253" y="1869954"/>
            <a:ext cx="1259840" cy="112776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Repo Name</a:t>
            </a:r>
          </a:p>
        </p:txBody>
      </p:sp>
      <p:sp>
        <p:nvSpPr>
          <p:cNvPr id="13" name="Flowchart: Process 12">
            <a:extLst>
              <a:ext uri="{FF2B5EF4-FFF2-40B4-BE49-F238E27FC236}">
                <a16:creationId xmlns:a16="http://schemas.microsoft.com/office/drawing/2014/main" id="{6CBD9021-8CDD-4323-96DF-D9867F9DE210}"/>
              </a:ext>
            </a:extLst>
          </p:cNvPr>
          <p:cNvSpPr/>
          <p:nvPr/>
        </p:nvSpPr>
        <p:spPr>
          <a:xfrm>
            <a:off x="2254493" y="2697994"/>
            <a:ext cx="1259840" cy="112776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a:t>
            </a:r>
          </a:p>
        </p:txBody>
      </p:sp>
      <p:sp>
        <p:nvSpPr>
          <p:cNvPr id="20" name="Flowchart: Process 19">
            <a:extLst>
              <a:ext uri="{FF2B5EF4-FFF2-40B4-BE49-F238E27FC236}">
                <a16:creationId xmlns:a16="http://schemas.microsoft.com/office/drawing/2014/main" id="{70321E82-D2B7-4902-88DB-CF6720C90891}"/>
              </a:ext>
            </a:extLst>
          </p:cNvPr>
          <p:cNvSpPr/>
          <p:nvPr/>
        </p:nvSpPr>
        <p:spPr>
          <a:xfrm>
            <a:off x="2254493" y="4100074"/>
            <a:ext cx="1259840" cy="112776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space</a:t>
            </a:r>
          </a:p>
        </p:txBody>
      </p:sp>
      <p:cxnSp>
        <p:nvCxnSpPr>
          <p:cNvPr id="21" name="Elbow Connector 12">
            <a:extLst>
              <a:ext uri="{FF2B5EF4-FFF2-40B4-BE49-F238E27FC236}">
                <a16:creationId xmlns:a16="http://schemas.microsoft.com/office/drawing/2014/main" id="{B34C28B9-46E9-483C-87D2-F16B276CDE69}"/>
              </a:ext>
            </a:extLst>
          </p:cNvPr>
          <p:cNvCxnSpPr>
            <a:stCxn id="12" idx="2"/>
            <a:endCxn id="13" idx="1"/>
          </p:cNvCxnSpPr>
          <p:nvPr/>
        </p:nvCxnSpPr>
        <p:spPr>
          <a:xfrm rot="16200000" flipH="1">
            <a:off x="1604253" y="2611634"/>
            <a:ext cx="264160" cy="1036320"/>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14">
            <a:extLst>
              <a:ext uri="{FF2B5EF4-FFF2-40B4-BE49-F238E27FC236}">
                <a16:creationId xmlns:a16="http://schemas.microsoft.com/office/drawing/2014/main" id="{7B9DBD7C-A139-4B34-978D-D2602D55C717}"/>
              </a:ext>
            </a:extLst>
          </p:cNvPr>
          <p:cNvCxnSpPr>
            <a:stCxn id="12" idx="2"/>
            <a:endCxn id="20" idx="1"/>
          </p:cNvCxnSpPr>
          <p:nvPr/>
        </p:nvCxnSpPr>
        <p:spPr>
          <a:xfrm rot="16200000" flipH="1">
            <a:off x="903213" y="3312674"/>
            <a:ext cx="1666240" cy="1036320"/>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68D9C404-CD28-4130-92C1-89ABEA48D866}"/>
              </a:ext>
            </a:extLst>
          </p:cNvPr>
          <p:cNvPicPr>
            <a:picLocks noChangeAspect="1"/>
          </p:cNvPicPr>
          <p:nvPr/>
        </p:nvPicPr>
        <p:blipFill>
          <a:blip r:embed="rId3"/>
          <a:stretch>
            <a:fillRect/>
          </a:stretch>
        </p:blipFill>
        <p:spPr>
          <a:xfrm>
            <a:off x="5840973" y="2831497"/>
            <a:ext cx="2581635" cy="2333951"/>
          </a:xfrm>
          <a:prstGeom prst="rect">
            <a:avLst/>
          </a:prstGeom>
        </p:spPr>
      </p:pic>
      <p:sp>
        <p:nvSpPr>
          <p:cNvPr id="24" name="Snip Single Corner Rectangle 5">
            <a:extLst>
              <a:ext uri="{FF2B5EF4-FFF2-40B4-BE49-F238E27FC236}">
                <a16:creationId xmlns:a16="http://schemas.microsoft.com/office/drawing/2014/main" id="{C72DC97D-CB50-4EAE-959A-CCE3831AC1D3}"/>
              </a:ext>
            </a:extLst>
          </p:cNvPr>
          <p:cNvSpPr/>
          <p:nvPr/>
        </p:nvSpPr>
        <p:spPr>
          <a:xfrm>
            <a:off x="3737853" y="953136"/>
            <a:ext cx="1828800" cy="914400"/>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dirty="0" err="1"/>
              <a:t>editorconfig</a:t>
            </a:r>
            <a:endParaRPr lang="en-US" dirty="0"/>
          </a:p>
        </p:txBody>
      </p:sp>
      <p:cxnSp>
        <p:nvCxnSpPr>
          <p:cNvPr id="25" name="Elbow Connector 13">
            <a:extLst>
              <a:ext uri="{FF2B5EF4-FFF2-40B4-BE49-F238E27FC236}">
                <a16:creationId xmlns:a16="http://schemas.microsoft.com/office/drawing/2014/main" id="{7CEFEC8A-27C7-4690-AE69-59DC72BA7362}"/>
              </a:ext>
            </a:extLst>
          </p:cNvPr>
          <p:cNvCxnSpPr>
            <a:stCxn id="24" idx="1"/>
            <a:endCxn id="13" idx="0"/>
          </p:cNvCxnSpPr>
          <p:nvPr/>
        </p:nvCxnSpPr>
        <p:spPr>
          <a:xfrm rot="5400000">
            <a:off x="3353104" y="1398845"/>
            <a:ext cx="830458" cy="1767840"/>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16">
            <a:extLst>
              <a:ext uri="{FF2B5EF4-FFF2-40B4-BE49-F238E27FC236}">
                <a16:creationId xmlns:a16="http://schemas.microsoft.com/office/drawing/2014/main" id="{DE0772DC-0275-404D-8849-D795A6596B7A}"/>
              </a:ext>
            </a:extLst>
          </p:cNvPr>
          <p:cNvCxnSpPr>
            <a:stCxn id="24" idx="1"/>
            <a:endCxn id="20" idx="2"/>
          </p:cNvCxnSpPr>
          <p:nvPr/>
        </p:nvCxnSpPr>
        <p:spPr>
          <a:xfrm rot="5400000">
            <a:off x="2088184" y="2663765"/>
            <a:ext cx="3360298" cy="1767840"/>
          </a:xfrm>
          <a:prstGeom prst="bentConnector3">
            <a:avLst>
              <a:gd name="adj1" fmla="val 106803"/>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7" name="Right Arrow 21">
            <a:extLst>
              <a:ext uri="{FF2B5EF4-FFF2-40B4-BE49-F238E27FC236}">
                <a16:creationId xmlns:a16="http://schemas.microsoft.com/office/drawing/2014/main" id="{B8AB5DEA-1FD0-45E1-8C10-45082C4FD6F0}"/>
              </a:ext>
            </a:extLst>
          </p:cNvPr>
          <p:cNvSpPr/>
          <p:nvPr/>
        </p:nvSpPr>
        <p:spPr>
          <a:xfrm>
            <a:off x="4960195" y="3531113"/>
            <a:ext cx="1046480" cy="9347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55D96215-400B-4751-8B33-FAC3DC6C64E4}"/>
              </a:ext>
            </a:extLst>
          </p:cNvPr>
          <p:cNvPicPr>
            <a:picLocks noChangeAspect="1"/>
          </p:cNvPicPr>
          <p:nvPr/>
        </p:nvPicPr>
        <p:blipFill>
          <a:blip r:embed="rId4"/>
          <a:stretch>
            <a:fillRect/>
          </a:stretch>
        </p:blipFill>
        <p:spPr>
          <a:xfrm>
            <a:off x="8910288" y="4026883"/>
            <a:ext cx="2715004" cy="2381582"/>
          </a:xfrm>
          <a:prstGeom prst="rect">
            <a:avLst/>
          </a:prstGeom>
        </p:spPr>
      </p:pic>
      <p:pic>
        <p:nvPicPr>
          <p:cNvPr id="29" name="Picture 28">
            <a:extLst>
              <a:ext uri="{FF2B5EF4-FFF2-40B4-BE49-F238E27FC236}">
                <a16:creationId xmlns:a16="http://schemas.microsoft.com/office/drawing/2014/main" id="{7F19DC99-5E4E-4931-B766-03EBCF835B65}"/>
              </a:ext>
            </a:extLst>
          </p:cNvPr>
          <p:cNvPicPr>
            <a:picLocks noChangeAspect="1"/>
          </p:cNvPicPr>
          <p:nvPr/>
        </p:nvPicPr>
        <p:blipFill>
          <a:blip r:embed="rId5"/>
          <a:stretch>
            <a:fillRect/>
          </a:stretch>
        </p:blipFill>
        <p:spPr>
          <a:xfrm>
            <a:off x="8910289" y="1466215"/>
            <a:ext cx="2715004" cy="2314898"/>
          </a:xfrm>
          <a:prstGeom prst="rect">
            <a:avLst/>
          </a:prstGeom>
        </p:spPr>
      </p:pic>
      <p:cxnSp>
        <p:nvCxnSpPr>
          <p:cNvPr id="30" name="Elbow Connector 24">
            <a:extLst>
              <a:ext uri="{FF2B5EF4-FFF2-40B4-BE49-F238E27FC236}">
                <a16:creationId xmlns:a16="http://schemas.microsoft.com/office/drawing/2014/main" id="{648A7906-2DBD-4B74-ABAC-3341BB64D77C}"/>
              </a:ext>
            </a:extLst>
          </p:cNvPr>
          <p:cNvCxnSpPr>
            <a:stCxn id="23" idx="3"/>
            <a:endCxn id="29" idx="1"/>
          </p:cNvCxnSpPr>
          <p:nvPr/>
        </p:nvCxnSpPr>
        <p:spPr>
          <a:xfrm flipV="1">
            <a:off x="8422608" y="2623664"/>
            <a:ext cx="487681" cy="1374809"/>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27">
            <a:extLst>
              <a:ext uri="{FF2B5EF4-FFF2-40B4-BE49-F238E27FC236}">
                <a16:creationId xmlns:a16="http://schemas.microsoft.com/office/drawing/2014/main" id="{A0D9E6DC-5B76-46AC-AA11-5CBE81C11C8D}"/>
              </a:ext>
            </a:extLst>
          </p:cNvPr>
          <p:cNvCxnSpPr>
            <a:stCxn id="23" idx="3"/>
            <a:endCxn id="28" idx="1"/>
          </p:cNvCxnSpPr>
          <p:nvPr/>
        </p:nvCxnSpPr>
        <p:spPr>
          <a:xfrm>
            <a:off x="8422608" y="3998473"/>
            <a:ext cx="487680" cy="1219201"/>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31304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F17A7-1A7C-46B8-9788-6E57980155AA}"/>
              </a:ext>
            </a:extLst>
          </p:cNvPr>
          <p:cNvSpPr>
            <a:spLocks noGrp="1"/>
          </p:cNvSpPr>
          <p:nvPr>
            <p:ph type="title"/>
          </p:nvPr>
        </p:nvSpPr>
        <p:spPr/>
        <p:txBody>
          <a:bodyPr/>
          <a:lstStyle/>
          <a:p>
            <a:r>
              <a:rPr lang="en-US" dirty="0"/>
              <a:t>Data</a:t>
            </a:r>
          </a:p>
        </p:txBody>
      </p:sp>
      <p:sp>
        <p:nvSpPr>
          <p:cNvPr id="6" name="Rectangle 5">
            <a:extLst>
              <a:ext uri="{FF2B5EF4-FFF2-40B4-BE49-F238E27FC236}">
                <a16:creationId xmlns:a16="http://schemas.microsoft.com/office/drawing/2014/main" id="{349721F0-B178-44FA-B786-AE3759443DB6}"/>
              </a:ext>
            </a:extLst>
          </p:cNvPr>
          <p:cNvSpPr/>
          <p:nvPr/>
        </p:nvSpPr>
        <p:spPr>
          <a:xfrm>
            <a:off x="952500" y="1838064"/>
            <a:ext cx="10287000" cy="4093428"/>
          </a:xfrm>
          <a:prstGeom prst="rect">
            <a:avLst/>
          </a:prstGeom>
        </p:spPr>
        <p:txBody>
          <a:bodyPr wrap="square">
            <a:spAutoFit/>
          </a:bodyPr>
          <a:lstStyle/>
          <a:p>
            <a:r>
              <a:rPr lang="en-US" sz="2000" dirty="0">
                <a:latin typeface="Cascadia Code" panose="020B0609020000020004" pitchFamily="49" charset="0"/>
                <a:cs typeface="Cascadia Code" panose="020B0609020000020004" pitchFamily="49" charset="0"/>
              </a:rPr>
              <a:t>[Benchmark]</a:t>
            </a:r>
          </a:p>
          <a:p>
            <a:r>
              <a:rPr lang="en-US" sz="2000" dirty="0">
                <a:latin typeface="Cascadia Code" panose="020B0609020000020004" pitchFamily="49" charset="0"/>
                <a:cs typeface="Cascadia Code" panose="020B0609020000020004" pitchFamily="49" charset="0"/>
              </a:rPr>
              <a:t>public </a:t>
            </a:r>
            <a:r>
              <a:rPr lang="en-US" sz="2000" dirty="0" err="1">
                <a:latin typeface="Cascadia Code" panose="020B0609020000020004" pitchFamily="49" charset="0"/>
                <a:cs typeface="Cascadia Code" panose="020B0609020000020004" pitchFamily="49" charset="0"/>
              </a:rPr>
              <a:t>async</a:t>
            </a:r>
            <a:r>
              <a:rPr lang="en-US" sz="2000" dirty="0">
                <a:latin typeface="Cascadia Code" panose="020B0609020000020004" pitchFamily="49" charset="0"/>
                <a:cs typeface="Cascadia Code" panose="020B0609020000020004" pitchFamily="49" charset="0"/>
              </a:rPr>
              <a:t> Task&lt;</a:t>
            </a:r>
            <a:r>
              <a:rPr lang="en-US" sz="2000" dirty="0" err="1">
                <a:latin typeface="Cascadia Code" panose="020B0609020000020004" pitchFamily="49" charset="0"/>
                <a:cs typeface="Cascadia Code" panose="020B0609020000020004" pitchFamily="49" charset="0"/>
              </a:rPr>
              <a:t>ImmutableList</a:t>
            </a:r>
            <a:r>
              <a:rPr lang="en-US" sz="2000" dirty="0">
                <a:latin typeface="Cascadia Code" panose="020B0609020000020004" pitchFamily="49" charset="0"/>
                <a:cs typeface="Cascadia Code" panose="020B0609020000020004" pitchFamily="49" charset="0"/>
              </a:rPr>
              <a:t>&lt;</a:t>
            </a:r>
            <a:r>
              <a:rPr lang="en-US" sz="2000" dirty="0" err="1">
                <a:latin typeface="Cascadia Code" panose="020B0609020000020004" pitchFamily="49" charset="0"/>
                <a:cs typeface="Cascadia Code" panose="020B0609020000020004" pitchFamily="49" charset="0"/>
              </a:rPr>
              <a:t>EmitResult</a:t>
            </a:r>
            <a:r>
              <a:rPr lang="en-US" sz="2000" dirty="0">
                <a:latin typeface="Cascadia Code" panose="020B0609020000020004" pitchFamily="49" charset="0"/>
                <a:cs typeface="Cascadia Code" panose="020B0609020000020004" pitchFamily="49" charset="0"/>
              </a:rPr>
              <a:t>&gt;&gt; </a:t>
            </a:r>
            <a:r>
              <a:rPr lang="en-US" sz="2000" dirty="0" err="1">
                <a:latin typeface="Cascadia Code" panose="020B0609020000020004" pitchFamily="49" charset="0"/>
                <a:cs typeface="Cascadia Code" panose="020B0609020000020004" pitchFamily="49" charset="0"/>
              </a:rPr>
              <a:t>BuildRocksWithTabs</a:t>
            </a:r>
            <a:r>
              <a:rPr lang="en-US" sz="2000" dirty="0">
                <a:latin typeface="Cascadia Code" panose="020B0609020000020004" pitchFamily="49" charset="0"/>
                <a:cs typeface="Cascadia Code" panose="020B0609020000020004" pitchFamily="49" charset="0"/>
              </a:rPr>
              <a:t>()</a:t>
            </a:r>
          </a:p>
          <a:p>
            <a:r>
              <a:rPr lang="en-US" sz="2000" dirty="0">
                <a:latin typeface="Cascadia Code" panose="020B0609020000020004" pitchFamily="49" charset="0"/>
                <a:cs typeface="Cascadia Code" panose="020B0609020000020004" pitchFamily="49" charset="0"/>
              </a:rPr>
              <a:t>{</a:t>
            </a:r>
          </a:p>
          <a:p>
            <a:r>
              <a:rPr lang="en-US" sz="2000" dirty="0">
                <a:latin typeface="Cascadia Code" panose="020B0609020000020004" pitchFamily="49" charset="0"/>
                <a:cs typeface="Cascadia Code" panose="020B0609020000020004" pitchFamily="49" charset="0"/>
              </a:rPr>
              <a:t>  return await </a:t>
            </a:r>
            <a:r>
              <a:rPr lang="en-US" sz="2000" dirty="0" err="1">
                <a:latin typeface="Cascadia Code" panose="020B0609020000020004" pitchFamily="49" charset="0"/>
                <a:cs typeface="Cascadia Code" panose="020B0609020000020004" pitchFamily="49" charset="0"/>
              </a:rPr>
              <a:t>BuildTests.RunCompilation</a:t>
            </a:r>
            <a:r>
              <a:rPr lang="en-US" sz="2000" dirty="0">
                <a:latin typeface="Cascadia Code" panose="020B0609020000020004" pitchFamily="49" charset="0"/>
                <a:cs typeface="Cascadia Code" panose="020B0609020000020004" pitchFamily="49" charset="0"/>
              </a:rPr>
              <a:t>(</a:t>
            </a:r>
          </a:p>
          <a:p>
            <a:r>
              <a:rPr lang="en-US" sz="2000" dirty="0">
                <a:latin typeface="Cascadia Code" panose="020B0609020000020004" pitchFamily="49" charset="0"/>
                <a:cs typeface="Cascadia Code" panose="020B0609020000020004" pitchFamily="49" charset="0"/>
              </a:rPr>
              <a:t>    @"M:\TVSSource\Repos\Rocks\tab\Rocks.sln");</a:t>
            </a:r>
          </a:p>
          <a:p>
            <a:r>
              <a:rPr lang="en-US" sz="2000" dirty="0">
                <a:latin typeface="Cascadia Code" panose="020B0609020000020004" pitchFamily="49" charset="0"/>
                <a:cs typeface="Cascadia Code" panose="020B0609020000020004" pitchFamily="49" charset="0"/>
              </a:rPr>
              <a:t>}</a:t>
            </a:r>
          </a:p>
          <a:p>
            <a:endParaRPr lang="en-US" sz="2000" dirty="0">
              <a:latin typeface="Cascadia Code" panose="020B0609020000020004" pitchFamily="49" charset="0"/>
              <a:cs typeface="Cascadia Code" panose="020B0609020000020004" pitchFamily="49" charset="0"/>
            </a:endParaRPr>
          </a:p>
          <a:p>
            <a:r>
              <a:rPr lang="en-US" sz="2000" dirty="0">
                <a:latin typeface="Cascadia Code" panose="020B0609020000020004" pitchFamily="49" charset="0"/>
                <a:cs typeface="Cascadia Code" panose="020B0609020000020004" pitchFamily="49" charset="0"/>
              </a:rPr>
              <a:t>[Benchmark]</a:t>
            </a:r>
          </a:p>
          <a:p>
            <a:r>
              <a:rPr lang="en-US" sz="2000" dirty="0">
                <a:latin typeface="Cascadia Code" panose="020B0609020000020004" pitchFamily="49" charset="0"/>
                <a:cs typeface="Cascadia Code" panose="020B0609020000020004" pitchFamily="49" charset="0"/>
              </a:rPr>
              <a:t>public </a:t>
            </a:r>
            <a:r>
              <a:rPr lang="en-US" sz="2000" dirty="0" err="1">
                <a:latin typeface="Cascadia Code" panose="020B0609020000020004" pitchFamily="49" charset="0"/>
                <a:cs typeface="Cascadia Code" panose="020B0609020000020004" pitchFamily="49" charset="0"/>
              </a:rPr>
              <a:t>async</a:t>
            </a:r>
            <a:r>
              <a:rPr lang="en-US" sz="2000" dirty="0">
                <a:latin typeface="Cascadia Code" panose="020B0609020000020004" pitchFamily="49" charset="0"/>
                <a:cs typeface="Cascadia Code" panose="020B0609020000020004" pitchFamily="49" charset="0"/>
              </a:rPr>
              <a:t> Task&lt;</a:t>
            </a:r>
            <a:r>
              <a:rPr lang="en-US" sz="2000" dirty="0" err="1">
                <a:latin typeface="Cascadia Code" panose="020B0609020000020004" pitchFamily="49" charset="0"/>
                <a:cs typeface="Cascadia Code" panose="020B0609020000020004" pitchFamily="49" charset="0"/>
              </a:rPr>
              <a:t>ImmutableList</a:t>
            </a:r>
            <a:r>
              <a:rPr lang="en-US" sz="2000" dirty="0">
                <a:latin typeface="Cascadia Code" panose="020B0609020000020004" pitchFamily="49" charset="0"/>
                <a:cs typeface="Cascadia Code" panose="020B0609020000020004" pitchFamily="49" charset="0"/>
              </a:rPr>
              <a:t>&lt;</a:t>
            </a:r>
            <a:r>
              <a:rPr lang="en-US" sz="2000" dirty="0" err="1">
                <a:latin typeface="Cascadia Code" panose="020B0609020000020004" pitchFamily="49" charset="0"/>
                <a:cs typeface="Cascadia Code" panose="020B0609020000020004" pitchFamily="49" charset="0"/>
              </a:rPr>
              <a:t>EmitResult</a:t>
            </a:r>
            <a:r>
              <a:rPr lang="en-US" sz="2000" dirty="0">
                <a:latin typeface="Cascadia Code" panose="020B0609020000020004" pitchFamily="49" charset="0"/>
                <a:cs typeface="Cascadia Code" panose="020B0609020000020004" pitchFamily="49" charset="0"/>
              </a:rPr>
              <a:t>&gt;&gt; </a:t>
            </a:r>
            <a:r>
              <a:rPr lang="en-US" sz="2000" dirty="0" err="1">
                <a:latin typeface="Cascadia Code" panose="020B0609020000020004" pitchFamily="49" charset="0"/>
                <a:cs typeface="Cascadia Code" panose="020B0609020000020004" pitchFamily="49" charset="0"/>
              </a:rPr>
              <a:t>BuildRocksWithSpaces</a:t>
            </a:r>
            <a:r>
              <a:rPr lang="en-US" sz="2000" dirty="0">
                <a:latin typeface="Cascadia Code" panose="020B0609020000020004" pitchFamily="49" charset="0"/>
                <a:cs typeface="Cascadia Code" panose="020B0609020000020004" pitchFamily="49" charset="0"/>
              </a:rPr>
              <a:t>()</a:t>
            </a:r>
          </a:p>
          <a:p>
            <a:r>
              <a:rPr lang="en-US" sz="2000" dirty="0">
                <a:latin typeface="Cascadia Code" panose="020B0609020000020004" pitchFamily="49" charset="0"/>
                <a:cs typeface="Cascadia Code" panose="020B0609020000020004" pitchFamily="49" charset="0"/>
              </a:rPr>
              <a:t>{</a:t>
            </a:r>
          </a:p>
          <a:p>
            <a:r>
              <a:rPr lang="en-US" sz="2000" dirty="0">
                <a:latin typeface="Cascadia Code" panose="020B0609020000020004" pitchFamily="49" charset="0"/>
                <a:cs typeface="Cascadia Code" panose="020B0609020000020004" pitchFamily="49" charset="0"/>
              </a:rPr>
              <a:t>  return await </a:t>
            </a:r>
            <a:r>
              <a:rPr lang="en-US" sz="2000" dirty="0" err="1">
                <a:latin typeface="Cascadia Code" panose="020B0609020000020004" pitchFamily="49" charset="0"/>
                <a:cs typeface="Cascadia Code" panose="020B0609020000020004" pitchFamily="49" charset="0"/>
              </a:rPr>
              <a:t>BuildTests.RunCompilation</a:t>
            </a:r>
            <a:r>
              <a:rPr lang="en-US" sz="2000" dirty="0">
                <a:latin typeface="Cascadia Code" panose="020B0609020000020004" pitchFamily="49" charset="0"/>
                <a:cs typeface="Cascadia Code" panose="020B0609020000020004" pitchFamily="49" charset="0"/>
              </a:rPr>
              <a:t>(</a:t>
            </a:r>
          </a:p>
          <a:p>
            <a:r>
              <a:rPr lang="en-US" sz="2000" dirty="0">
                <a:latin typeface="Cascadia Code" panose="020B0609020000020004" pitchFamily="49" charset="0"/>
                <a:cs typeface="Cascadia Code" panose="020B0609020000020004" pitchFamily="49" charset="0"/>
              </a:rPr>
              <a:t>    @"M:\TVSSource\Repos\Rocks\space\Rocks.sln");</a:t>
            </a:r>
          </a:p>
          <a:p>
            <a:r>
              <a:rPr lang="en-US" sz="2000" dirty="0">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135063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7E97E-B1E8-4FB2-A00A-FC062FFFC0EF}"/>
              </a:ext>
            </a:extLst>
          </p:cNvPr>
          <p:cNvSpPr>
            <a:spLocks noGrp="1"/>
          </p:cNvSpPr>
          <p:nvPr>
            <p:ph type="title"/>
          </p:nvPr>
        </p:nvSpPr>
        <p:spPr/>
        <p:txBody>
          <a:bodyPr/>
          <a:lstStyle/>
          <a:p>
            <a:r>
              <a:rPr lang="en-US" dirty="0"/>
              <a:t>Demo: </a:t>
            </a:r>
            <a:r>
              <a:rPr lang="en-US" dirty="0" err="1"/>
              <a:t>TabsVsSpaces</a:t>
            </a:r>
            <a:r>
              <a:rPr lang="en-US" dirty="0"/>
              <a:t> Code</a:t>
            </a:r>
          </a:p>
        </p:txBody>
      </p:sp>
      <p:sp>
        <p:nvSpPr>
          <p:cNvPr id="3" name="Text Placeholder 2">
            <a:extLst>
              <a:ext uri="{FF2B5EF4-FFF2-40B4-BE49-F238E27FC236}">
                <a16:creationId xmlns:a16="http://schemas.microsoft.com/office/drawing/2014/main" id="{9508EC6F-3A4D-45D8-9F4E-9400B0B6E890}"/>
              </a:ext>
            </a:extLst>
          </p:cNvPr>
          <p:cNvSpPr>
            <a:spLocks noGrp="1"/>
          </p:cNvSpPr>
          <p:nvPr>
            <p:ph type="body" idx="1"/>
          </p:nvPr>
        </p:nvSpPr>
        <p:spPr/>
        <p:txBody>
          <a:bodyPr/>
          <a:lstStyle/>
          <a:p>
            <a:r>
              <a:rPr lang="en-US" dirty="0"/>
              <a:t>Tabs Vs. Spaces - The Greatest Battle of Our Time</a:t>
            </a:r>
          </a:p>
        </p:txBody>
      </p:sp>
    </p:spTree>
    <p:extLst>
      <p:ext uri="{BB962C8B-B14F-4D97-AF65-F5344CB8AC3E}">
        <p14:creationId xmlns:p14="http://schemas.microsoft.com/office/powerpoint/2010/main" val="2064126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Data</a:t>
            </a:r>
          </a:p>
        </p:txBody>
      </p:sp>
      <p:sp>
        <p:nvSpPr>
          <p:cNvPr id="8" name="Rectangle 7">
            <a:extLst>
              <a:ext uri="{FF2B5EF4-FFF2-40B4-BE49-F238E27FC236}">
                <a16:creationId xmlns:a16="http://schemas.microsoft.com/office/drawing/2014/main" id="{BB5B48AE-864B-4FA3-8D20-ADE6823FDC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http://nimitdholakia.files.wordpress.com/2011/01/time.jpg</a:t>
            </a:r>
          </a:p>
        </p:txBody>
      </p:sp>
      <p:pic>
        <p:nvPicPr>
          <p:cNvPr id="6" name="Picture 5">
            <a:extLst>
              <a:ext uri="{FF2B5EF4-FFF2-40B4-BE49-F238E27FC236}">
                <a16:creationId xmlns:a16="http://schemas.microsoft.com/office/drawing/2014/main" id="{DF366B8E-E25D-4E47-A47F-0052B3F378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4140" y="1553966"/>
            <a:ext cx="5563719" cy="4430900"/>
          </a:xfrm>
          <a:prstGeom prst="rect">
            <a:avLst/>
          </a:prstGeom>
        </p:spPr>
      </p:pic>
    </p:spTree>
    <p:extLst>
      <p:ext uri="{BB962C8B-B14F-4D97-AF65-F5344CB8AC3E}">
        <p14:creationId xmlns:p14="http://schemas.microsoft.com/office/powerpoint/2010/main" val="15519721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Results</a:t>
            </a:r>
          </a:p>
        </p:txBody>
      </p:sp>
      <p:grpSp>
        <p:nvGrpSpPr>
          <p:cNvPr id="3" name="Group 2">
            <a:extLst>
              <a:ext uri="{FF2B5EF4-FFF2-40B4-BE49-F238E27FC236}">
                <a16:creationId xmlns:a16="http://schemas.microsoft.com/office/drawing/2014/main" id="{D81B0867-75CE-4A74-B67B-C9F3606351B8}"/>
              </a:ext>
            </a:extLst>
          </p:cNvPr>
          <p:cNvGrpSpPr/>
          <p:nvPr/>
        </p:nvGrpSpPr>
        <p:grpSpPr>
          <a:xfrm>
            <a:off x="1524000" y="1946739"/>
            <a:ext cx="9144000" cy="3848100"/>
            <a:chOff x="1524000" y="1946739"/>
            <a:chExt cx="9144000" cy="3848100"/>
          </a:xfrm>
        </p:grpSpPr>
        <p:pic>
          <p:nvPicPr>
            <p:cNvPr id="5" name="Picture 4">
              <a:extLst>
                <a:ext uri="{FF2B5EF4-FFF2-40B4-BE49-F238E27FC236}">
                  <a16:creationId xmlns:a16="http://schemas.microsoft.com/office/drawing/2014/main" id="{5C836F43-C921-403A-8A20-1B17502289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946739"/>
              <a:ext cx="9144000" cy="3848100"/>
            </a:xfrm>
            <a:prstGeom prst="rect">
              <a:avLst/>
            </a:prstGeom>
          </p:spPr>
        </p:pic>
        <p:sp>
          <p:nvSpPr>
            <p:cNvPr id="7" name="Rectangle 6">
              <a:extLst>
                <a:ext uri="{FF2B5EF4-FFF2-40B4-BE49-F238E27FC236}">
                  <a16:creationId xmlns:a16="http://schemas.microsoft.com/office/drawing/2014/main" id="{E9004961-71CD-4945-A0F5-9DD4BFF108F4}"/>
                </a:ext>
              </a:extLst>
            </p:cNvPr>
            <p:cNvSpPr/>
            <p:nvPr/>
          </p:nvSpPr>
          <p:spPr>
            <a:xfrm>
              <a:off x="4572000" y="4949704"/>
              <a:ext cx="6096000" cy="707886"/>
            </a:xfrm>
            <a:prstGeom prst="rect">
              <a:avLst/>
            </a:prstGeom>
          </p:spPr>
          <p:txBody>
            <a:bodyPr>
              <a:spAutoFit/>
            </a:bodyPr>
            <a:lstStyle/>
            <a:p>
              <a:r>
                <a:rPr lang="en-US" sz="2000" dirty="0">
                  <a:solidFill>
                    <a:schemeClr val="bg1"/>
                  </a:solidFill>
                </a:rPr>
                <a:t>"The board is set, the pieces are moving. We come to it at last, the great battle of our time." – Gandalf</a:t>
              </a:r>
            </a:p>
          </p:txBody>
        </p:sp>
      </p:grpSp>
    </p:spTree>
    <p:extLst>
      <p:ext uri="{BB962C8B-B14F-4D97-AF65-F5344CB8AC3E}">
        <p14:creationId xmlns:p14="http://schemas.microsoft.com/office/powerpoint/2010/main" val="31669228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Results</a:t>
            </a:r>
          </a:p>
        </p:txBody>
      </p:sp>
      <p:sp>
        <p:nvSpPr>
          <p:cNvPr id="8" name="Rectangle 7">
            <a:extLst>
              <a:ext uri="{FF2B5EF4-FFF2-40B4-BE49-F238E27FC236}">
                <a16:creationId xmlns:a16="http://schemas.microsoft.com/office/drawing/2014/main" id="{BB5B48AE-864B-4FA3-8D20-ADE6823FDC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https://helensrawfood.files.wordpress.com/2011/09/drumroll.gif</a:t>
            </a:r>
          </a:p>
        </p:txBody>
      </p:sp>
      <p:pic>
        <p:nvPicPr>
          <p:cNvPr id="5" name="Picture 4">
            <a:extLst>
              <a:ext uri="{FF2B5EF4-FFF2-40B4-BE49-F238E27FC236}">
                <a16:creationId xmlns:a16="http://schemas.microsoft.com/office/drawing/2014/main" id="{E1581CF4-8BE3-46C9-8E09-3BB4D735A3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1412" y="2147887"/>
            <a:ext cx="4829175" cy="2562225"/>
          </a:xfrm>
          <a:prstGeom prst="rect">
            <a:avLst/>
          </a:prstGeom>
        </p:spPr>
      </p:pic>
    </p:spTree>
    <p:extLst>
      <p:ext uri="{BB962C8B-B14F-4D97-AF65-F5344CB8AC3E}">
        <p14:creationId xmlns:p14="http://schemas.microsoft.com/office/powerpoint/2010/main" val="3846218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Downloads</a:t>
            </a:r>
          </a:p>
        </p:txBody>
      </p:sp>
      <p:sp>
        <p:nvSpPr>
          <p:cNvPr id="6" name="Content Placeholder 1">
            <a:extLst>
              <a:ext uri="{FF2B5EF4-FFF2-40B4-BE49-F238E27FC236}">
                <a16:creationId xmlns:a16="http://schemas.microsoft.com/office/drawing/2014/main" id="{29E132E5-7EC1-4996-9538-3D3118E352CF}"/>
              </a:ext>
            </a:extLst>
          </p:cNvPr>
          <p:cNvSpPr>
            <a:spLocks noGrp="1"/>
          </p:cNvSpPr>
          <p:nvPr>
            <p:ph idx="1"/>
          </p:nvPr>
        </p:nvSpPr>
        <p:spPr>
          <a:xfrm>
            <a:off x="267128" y="1592868"/>
            <a:ext cx="11595026" cy="4810845"/>
          </a:xfrm>
        </p:spPr>
        <p:txBody>
          <a:bodyPr anchor="ctr" anchorCtr="0"/>
          <a:lstStyle/>
          <a:p>
            <a:pPr marL="68580" indent="0" algn="ctr">
              <a:buNone/>
            </a:pPr>
            <a:r>
              <a:rPr lang="en-US" sz="2400" dirty="0"/>
              <a:t>https://github.com/JasonBock/TabsVsSpaces</a:t>
            </a:r>
          </a:p>
          <a:p>
            <a:pPr marL="68580" indent="0" algn="ctr">
              <a:buNone/>
            </a:pPr>
            <a:endParaRPr lang="en-US" sz="2400" dirty="0"/>
          </a:p>
          <a:p>
            <a:pPr marL="68580" indent="0" algn="ctr">
              <a:buNone/>
            </a:pPr>
            <a:r>
              <a:rPr lang="en-US" sz="2400" dirty="0"/>
              <a:t>https://github.com/JasonBock/Presentations/blob/master/Tabs%20Vs.%20Spaces%20-%20The%20Greatest%20Battle%20of%20Our%20Time.pptx</a:t>
            </a:r>
          </a:p>
        </p:txBody>
      </p:sp>
    </p:spTree>
    <p:extLst>
      <p:ext uri="{BB962C8B-B14F-4D97-AF65-F5344CB8AC3E}">
        <p14:creationId xmlns:p14="http://schemas.microsoft.com/office/powerpoint/2010/main" val="3372829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Results</a:t>
            </a:r>
          </a:p>
        </p:txBody>
      </p:sp>
      <p:graphicFrame>
        <p:nvGraphicFramePr>
          <p:cNvPr id="5" name="Table 4">
            <a:extLst>
              <a:ext uri="{FF2B5EF4-FFF2-40B4-BE49-F238E27FC236}">
                <a16:creationId xmlns:a16="http://schemas.microsoft.com/office/drawing/2014/main" id="{E67B55AE-715B-4AB4-AB1E-A7E1B9213C00}"/>
              </a:ext>
            </a:extLst>
          </p:cNvPr>
          <p:cNvGraphicFramePr>
            <a:graphicFrameLocks noGrp="1"/>
          </p:cNvGraphicFramePr>
          <p:nvPr>
            <p:extLst>
              <p:ext uri="{D42A27DB-BD31-4B8C-83A1-F6EECF244321}">
                <p14:modId xmlns:p14="http://schemas.microsoft.com/office/powerpoint/2010/main" val="4129540520"/>
              </p:ext>
            </p:extLst>
          </p:nvPr>
        </p:nvGraphicFramePr>
        <p:xfrm>
          <a:off x="1840522" y="2270360"/>
          <a:ext cx="8510954" cy="3068799"/>
        </p:xfrm>
        <a:graphic>
          <a:graphicData uri="http://schemas.openxmlformats.org/drawingml/2006/table">
            <a:tbl>
              <a:tblPr>
                <a:tableStyleId>{5C22544A-7EE6-4342-B048-85BDC9FD1C3A}</a:tableStyleId>
              </a:tblPr>
              <a:tblGrid>
                <a:gridCol w="3062143">
                  <a:extLst>
                    <a:ext uri="{9D8B030D-6E8A-4147-A177-3AD203B41FA5}">
                      <a16:colId xmlns:a16="http://schemas.microsoft.com/office/drawing/2014/main" val="2388741479"/>
                    </a:ext>
                  </a:extLst>
                </a:gridCol>
                <a:gridCol w="1549084">
                  <a:extLst>
                    <a:ext uri="{9D8B030D-6E8A-4147-A177-3AD203B41FA5}">
                      <a16:colId xmlns:a16="http://schemas.microsoft.com/office/drawing/2014/main" val="1488812748"/>
                    </a:ext>
                  </a:extLst>
                </a:gridCol>
                <a:gridCol w="1918341">
                  <a:extLst>
                    <a:ext uri="{9D8B030D-6E8A-4147-A177-3AD203B41FA5}">
                      <a16:colId xmlns:a16="http://schemas.microsoft.com/office/drawing/2014/main" val="3468222016"/>
                    </a:ext>
                  </a:extLst>
                </a:gridCol>
                <a:gridCol w="1981386">
                  <a:extLst>
                    <a:ext uri="{9D8B030D-6E8A-4147-A177-3AD203B41FA5}">
                      <a16:colId xmlns:a16="http://schemas.microsoft.com/office/drawing/2014/main" val="2256593933"/>
                    </a:ext>
                  </a:extLst>
                </a:gridCol>
              </a:tblGrid>
              <a:tr h="443061">
                <a:tc>
                  <a:txBody>
                    <a:bodyPr/>
                    <a:lstStyle/>
                    <a:p>
                      <a:pPr algn="l" fontAlgn="b"/>
                      <a:r>
                        <a:rPr lang="en-US" sz="1800" u="none" strike="noStrike" dirty="0">
                          <a:effectLst/>
                        </a:rPr>
                        <a:t>Code Base</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Tab Size</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Space Size</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Difference</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17487334"/>
                  </a:ext>
                </a:extLst>
              </a:tr>
              <a:tr h="280423">
                <a:tc>
                  <a:txBody>
                    <a:bodyPr/>
                    <a:lstStyle/>
                    <a:p>
                      <a:pPr algn="l" fontAlgn="b"/>
                      <a:r>
                        <a:rPr lang="en-US" sz="1800" u="none" strike="noStrike" dirty="0">
                          <a:effectLst/>
                        </a:rPr>
                        <a:t>CSLA</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latin typeface="Cascadia Code" panose="020B0609020000020004" pitchFamily="49" charset="0"/>
                          <a:cs typeface="Cascadia Code" panose="020B0609020000020004" pitchFamily="49" charset="0"/>
                        </a:rPr>
                        <a:t>7016146</a:t>
                      </a:r>
                      <a:endParaRPr lang="en-US" sz="1800" b="0" i="0" u="none" strike="noStrike" dirty="0">
                        <a:solidFill>
                          <a:srgbClr val="000000"/>
                        </a:solidFill>
                        <a:effectLst/>
                        <a:latin typeface="Cascadia Code" panose="020B0609020000020004" pitchFamily="49" charset="0"/>
                        <a:cs typeface="Cascadia Code" panose="020B0609020000020004" pitchFamily="49" charset="0"/>
                      </a:endParaRPr>
                    </a:p>
                  </a:txBody>
                  <a:tcPr marL="9525" marR="9525" marT="9525" marB="0" anchor="b"/>
                </a:tc>
                <a:tc>
                  <a:txBody>
                    <a:bodyPr/>
                    <a:lstStyle/>
                    <a:p>
                      <a:pPr algn="r" fontAlgn="b"/>
                      <a:r>
                        <a:rPr lang="en-US" sz="1800" u="none" strike="noStrike" dirty="0">
                          <a:effectLst/>
                          <a:latin typeface="Cascadia Code" panose="020B0609020000020004" pitchFamily="49" charset="0"/>
                          <a:cs typeface="Cascadia Code" panose="020B0609020000020004" pitchFamily="49" charset="0"/>
                        </a:rPr>
                        <a:t>7367056</a:t>
                      </a:r>
                      <a:endParaRPr lang="en-US" sz="1800" b="0" i="0" u="none" strike="noStrike" dirty="0">
                        <a:solidFill>
                          <a:srgbClr val="000000"/>
                        </a:solidFill>
                        <a:effectLst/>
                        <a:latin typeface="Cascadia Code" panose="020B0609020000020004" pitchFamily="49" charset="0"/>
                        <a:cs typeface="Cascadia Code" panose="020B0609020000020004" pitchFamily="49" charset="0"/>
                      </a:endParaRPr>
                    </a:p>
                  </a:txBody>
                  <a:tcPr marL="9525" marR="9525" marT="9525" marB="0" anchor="b"/>
                </a:tc>
                <a:tc>
                  <a:txBody>
                    <a:bodyPr/>
                    <a:lstStyle/>
                    <a:p>
                      <a:pPr algn="r" fontAlgn="b"/>
                      <a:r>
                        <a:rPr lang="en-US" sz="1800" u="none" strike="noStrike" dirty="0">
                          <a:effectLst/>
                          <a:latin typeface="Cascadia Code" panose="020B0609020000020004" pitchFamily="49" charset="0"/>
                          <a:cs typeface="Cascadia Code" panose="020B0609020000020004" pitchFamily="49" charset="0"/>
                        </a:rPr>
                        <a:t>4.76</a:t>
                      </a:r>
                      <a:endParaRPr lang="en-US" sz="1800" b="0" i="0" u="none" strike="noStrike" dirty="0">
                        <a:solidFill>
                          <a:srgbClr val="000000"/>
                        </a:solidFill>
                        <a:effectLst/>
                        <a:latin typeface="Cascadia Code" panose="020B0609020000020004" pitchFamily="49" charset="0"/>
                        <a:cs typeface="Cascadia Code" panose="020B0609020000020004" pitchFamily="49" charset="0"/>
                      </a:endParaRPr>
                    </a:p>
                  </a:txBody>
                  <a:tcPr marL="9525" marR="9525" marT="9525" marB="0" anchor="b"/>
                </a:tc>
                <a:extLst>
                  <a:ext uri="{0D108BD9-81ED-4DB2-BD59-A6C34878D82A}">
                    <a16:rowId xmlns:a16="http://schemas.microsoft.com/office/drawing/2014/main" val="166785201"/>
                  </a:ext>
                </a:extLst>
              </a:tr>
              <a:tr h="244785">
                <a:tc>
                  <a:txBody>
                    <a:bodyPr/>
                    <a:lstStyle/>
                    <a:p>
                      <a:pPr algn="l" fontAlgn="b"/>
                      <a:r>
                        <a:rPr lang="en-US" sz="1800" u="none" strike="noStrike">
                          <a:effectLst/>
                        </a:rPr>
                        <a:t>Rocks</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latin typeface="Cascadia Code" panose="020B0609020000020004" pitchFamily="49" charset="0"/>
                          <a:cs typeface="Cascadia Code" panose="020B0609020000020004" pitchFamily="49" charset="0"/>
                        </a:rPr>
                        <a:t>752150</a:t>
                      </a:r>
                      <a:endParaRPr lang="en-US" sz="1800" b="0" i="0" u="none" strike="noStrike">
                        <a:solidFill>
                          <a:srgbClr val="000000"/>
                        </a:solidFill>
                        <a:effectLst/>
                        <a:latin typeface="Cascadia Code" panose="020B0609020000020004" pitchFamily="49" charset="0"/>
                        <a:cs typeface="Cascadia Code" panose="020B0609020000020004" pitchFamily="49" charset="0"/>
                      </a:endParaRPr>
                    </a:p>
                  </a:txBody>
                  <a:tcPr marL="9525" marR="9525" marT="9525" marB="0" anchor="b"/>
                </a:tc>
                <a:tc>
                  <a:txBody>
                    <a:bodyPr/>
                    <a:lstStyle/>
                    <a:p>
                      <a:pPr algn="r" fontAlgn="b"/>
                      <a:r>
                        <a:rPr lang="en-US" sz="1800" u="none" strike="noStrike" dirty="0">
                          <a:effectLst/>
                          <a:latin typeface="Cascadia Code" panose="020B0609020000020004" pitchFamily="49" charset="0"/>
                          <a:cs typeface="Cascadia Code" panose="020B0609020000020004" pitchFamily="49" charset="0"/>
                        </a:rPr>
                        <a:t>837804</a:t>
                      </a:r>
                      <a:endParaRPr lang="en-US" sz="1800" b="0" i="0" u="none" strike="noStrike" dirty="0">
                        <a:solidFill>
                          <a:srgbClr val="000000"/>
                        </a:solidFill>
                        <a:effectLst/>
                        <a:latin typeface="Cascadia Code" panose="020B0609020000020004" pitchFamily="49" charset="0"/>
                        <a:cs typeface="Cascadia Code" panose="020B0609020000020004" pitchFamily="49" charset="0"/>
                      </a:endParaRPr>
                    </a:p>
                  </a:txBody>
                  <a:tcPr marL="9525" marR="9525" marT="9525" marB="0" anchor="b"/>
                </a:tc>
                <a:tc>
                  <a:txBody>
                    <a:bodyPr/>
                    <a:lstStyle/>
                    <a:p>
                      <a:pPr algn="r" fontAlgn="b"/>
                      <a:r>
                        <a:rPr lang="en-US" sz="1800" u="none" strike="noStrike" dirty="0">
                          <a:effectLst/>
                          <a:latin typeface="Cascadia Code" panose="020B0609020000020004" pitchFamily="49" charset="0"/>
                          <a:cs typeface="Cascadia Code" panose="020B0609020000020004" pitchFamily="49" charset="0"/>
                        </a:rPr>
                        <a:t>10.22</a:t>
                      </a:r>
                      <a:endParaRPr lang="en-US" sz="1800" b="0" i="0" u="none" strike="noStrike" dirty="0">
                        <a:solidFill>
                          <a:srgbClr val="000000"/>
                        </a:solidFill>
                        <a:effectLst/>
                        <a:latin typeface="Cascadia Code" panose="020B0609020000020004" pitchFamily="49" charset="0"/>
                        <a:cs typeface="Cascadia Code" panose="020B0609020000020004" pitchFamily="49" charset="0"/>
                      </a:endParaRPr>
                    </a:p>
                  </a:txBody>
                  <a:tcPr marL="9525" marR="9525" marT="9525" marB="0" anchor="b"/>
                </a:tc>
                <a:extLst>
                  <a:ext uri="{0D108BD9-81ED-4DB2-BD59-A6C34878D82A}">
                    <a16:rowId xmlns:a16="http://schemas.microsoft.com/office/drawing/2014/main" val="1763401623"/>
                  </a:ext>
                </a:extLst>
              </a:tr>
              <a:tr h="244785">
                <a:tc>
                  <a:txBody>
                    <a:bodyPr/>
                    <a:lstStyle/>
                    <a:p>
                      <a:pPr algn="l" fontAlgn="b"/>
                      <a:r>
                        <a:rPr lang="en-US" sz="1800" u="none" strike="noStrike">
                          <a:effectLst/>
                        </a:rPr>
                        <a:t>Autofac</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latin typeface="Cascadia Code" panose="020B0609020000020004" pitchFamily="49" charset="0"/>
                          <a:cs typeface="Cascadia Code" panose="020B0609020000020004" pitchFamily="49" charset="0"/>
                        </a:rPr>
                        <a:t>343871</a:t>
                      </a:r>
                      <a:endParaRPr lang="en-US" sz="1800" b="0" i="0" u="none" strike="noStrike">
                        <a:solidFill>
                          <a:srgbClr val="000000"/>
                        </a:solidFill>
                        <a:effectLst/>
                        <a:latin typeface="Cascadia Code" panose="020B0609020000020004" pitchFamily="49" charset="0"/>
                        <a:cs typeface="Cascadia Code" panose="020B0609020000020004" pitchFamily="49" charset="0"/>
                      </a:endParaRPr>
                    </a:p>
                  </a:txBody>
                  <a:tcPr marL="9525" marR="9525" marT="9525" marB="0" anchor="b"/>
                </a:tc>
                <a:tc>
                  <a:txBody>
                    <a:bodyPr/>
                    <a:lstStyle/>
                    <a:p>
                      <a:pPr algn="r" fontAlgn="b"/>
                      <a:r>
                        <a:rPr lang="en-US" sz="1800" u="none" strike="noStrike" dirty="0">
                          <a:effectLst/>
                          <a:latin typeface="Cascadia Code" panose="020B0609020000020004" pitchFamily="49" charset="0"/>
                          <a:cs typeface="Cascadia Code" panose="020B0609020000020004" pitchFamily="49" charset="0"/>
                        </a:rPr>
                        <a:t>391364</a:t>
                      </a:r>
                      <a:endParaRPr lang="en-US" sz="1800" b="0" i="0" u="none" strike="noStrike" dirty="0">
                        <a:solidFill>
                          <a:srgbClr val="000000"/>
                        </a:solidFill>
                        <a:effectLst/>
                        <a:latin typeface="Cascadia Code" panose="020B0609020000020004" pitchFamily="49" charset="0"/>
                        <a:cs typeface="Cascadia Code" panose="020B0609020000020004" pitchFamily="49" charset="0"/>
                      </a:endParaRPr>
                    </a:p>
                  </a:txBody>
                  <a:tcPr marL="9525" marR="9525" marT="9525" marB="0" anchor="b"/>
                </a:tc>
                <a:tc>
                  <a:txBody>
                    <a:bodyPr/>
                    <a:lstStyle/>
                    <a:p>
                      <a:pPr algn="r" fontAlgn="b"/>
                      <a:r>
                        <a:rPr lang="en-US" sz="1800" u="none" strike="noStrike" dirty="0">
                          <a:effectLst/>
                          <a:latin typeface="Cascadia Code" panose="020B0609020000020004" pitchFamily="49" charset="0"/>
                          <a:cs typeface="Cascadia Code" panose="020B0609020000020004" pitchFamily="49" charset="0"/>
                        </a:rPr>
                        <a:t>12.14</a:t>
                      </a:r>
                      <a:endParaRPr lang="en-US" sz="1800" b="0" i="0" u="none" strike="noStrike" dirty="0">
                        <a:solidFill>
                          <a:srgbClr val="000000"/>
                        </a:solidFill>
                        <a:effectLst/>
                        <a:latin typeface="Cascadia Code" panose="020B0609020000020004" pitchFamily="49" charset="0"/>
                        <a:cs typeface="Cascadia Code" panose="020B0609020000020004" pitchFamily="49" charset="0"/>
                      </a:endParaRPr>
                    </a:p>
                  </a:txBody>
                  <a:tcPr marL="9525" marR="9525" marT="9525" marB="0" anchor="b"/>
                </a:tc>
                <a:extLst>
                  <a:ext uri="{0D108BD9-81ED-4DB2-BD59-A6C34878D82A}">
                    <a16:rowId xmlns:a16="http://schemas.microsoft.com/office/drawing/2014/main" val="1600084855"/>
                  </a:ext>
                </a:extLst>
              </a:tr>
              <a:tr h="304653">
                <a:tc>
                  <a:txBody>
                    <a:bodyPr/>
                    <a:lstStyle/>
                    <a:p>
                      <a:pPr algn="l" fontAlgn="b"/>
                      <a:r>
                        <a:rPr lang="en-US" sz="1800" u="none" strike="noStrike" dirty="0" err="1">
                          <a:effectLst/>
                        </a:rPr>
                        <a:t>AutoMapper</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latin typeface="Cascadia Code" panose="020B0609020000020004" pitchFamily="49" charset="0"/>
                          <a:cs typeface="Cascadia Code" panose="020B0609020000020004" pitchFamily="49" charset="0"/>
                        </a:rPr>
                        <a:t>1086824</a:t>
                      </a:r>
                      <a:endParaRPr lang="en-US" sz="1800" b="0" i="0" u="none" strike="noStrike">
                        <a:solidFill>
                          <a:srgbClr val="000000"/>
                        </a:solidFill>
                        <a:effectLst/>
                        <a:latin typeface="Cascadia Code" panose="020B0609020000020004" pitchFamily="49" charset="0"/>
                        <a:cs typeface="Cascadia Code" panose="020B0609020000020004" pitchFamily="49" charset="0"/>
                      </a:endParaRPr>
                    </a:p>
                  </a:txBody>
                  <a:tcPr marL="9525" marR="9525" marT="9525" marB="0" anchor="b"/>
                </a:tc>
                <a:tc>
                  <a:txBody>
                    <a:bodyPr/>
                    <a:lstStyle/>
                    <a:p>
                      <a:pPr algn="r" fontAlgn="b"/>
                      <a:r>
                        <a:rPr lang="en-US" sz="1800" u="none" strike="noStrike">
                          <a:effectLst/>
                          <a:latin typeface="Cascadia Code" panose="020B0609020000020004" pitchFamily="49" charset="0"/>
                          <a:cs typeface="Cascadia Code" panose="020B0609020000020004" pitchFamily="49" charset="0"/>
                        </a:rPr>
                        <a:t>1265043</a:t>
                      </a:r>
                      <a:endParaRPr lang="en-US" sz="1800" b="0" i="0" u="none" strike="noStrike">
                        <a:solidFill>
                          <a:srgbClr val="000000"/>
                        </a:solidFill>
                        <a:effectLst/>
                        <a:latin typeface="Cascadia Code" panose="020B0609020000020004" pitchFamily="49" charset="0"/>
                        <a:cs typeface="Cascadia Code" panose="020B0609020000020004" pitchFamily="49" charset="0"/>
                      </a:endParaRPr>
                    </a:p>
                  </a:txBody>
                  <a:tcPr marL="9525" marR="9525" marT="9525" marB="0" anchor="b"/>
                </a:tc>
                <a:tc>
                  <a:txBody>
                    <a:bodyPr/>
                    <a:lstStyle/>
                    <a:p>
                      <a:pPr algn="r" fontAlgn="b"/>
                      <a:r>
                        <a:rPr lang="en-US" sz="1800" u="none" strike="noStrike" dirty="0">
                          <a:effectLst/>
                          <a:latin typeface="Cascadia Code" panose="020B0609020000020004" pitchFamily="49" charset="0"/>
                          <a:cs typeface="Cascadia Code" panose="020B0609020000020004" pitchFamily="49" charset="0"/>
                        </a:rPr>
                        <a:t>14.09</a:t>
                      </a:r>
                      <a:endParaRPr lang="en-US" sz="1800" b="0" i="0" u="none" strike="noStrike" dirty="0">
                        <a:solidFill>
                          <a:srgbClr val="000000"/>
                        </a:solidFill>
                        <a:effectLst/>
                        <a:latin typeface="Cascadia Code" panose="020B0609020000020004" pitchFamily="49" charset="0"/>
                        <a:cs typeface="Cascadia Code" panose="020B0609020000020004" pitchFamily="49" charset="0"/>
                      </a:endParaRPr>
                    </a:p>
                  </a:txBody>
                  <a:tcPr marL="9525" marR="9525" marT="9525" marB="0" anchor="b"/>
                </a:tc>
                <a:extLst>
                  <a:ext uri="{0D108BD9-81ED-4DB2-BD59-A6C34878D82A}">
                    <a16:rowId xmlns:a16="http://schemas.microsoft.com/office/drawing/2014/main" val="561535485"/>
                  </a:ext>
                </a:extLst>
              </a:tr>
              <a:tr h="244785">
                <a:tc>
                  <a:txBody>
                    <a:bodyPr/>
                    <a:lstStyle/>
                    <a:p>
                      <a:pPr algn="l" fontAlgn="b"/>
                      <a:r>
                        <a:rPr lang="en-US" sz="1800" u="none" strike="noStrike">
                          <a:effectLst/>
                        </a:rPr>
                        <a:t>Moq</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latin typeface="Cascadia Code" panose="020B0609020000020004" pitchFamily="49" charset="0"/>
                          <a:cs typeface="Cascadia Code" panose="020B0609020000020004" pitchFamily="49" charset="0"/>
                        </a:rPr>
                        <a:t>146647</a:t>
                      </a:r>
                      <a:endParaRPr lang="en-US" sz="1800" b="0" i="0" u="none" strike="noStrike">
                        <a:solidFill>
                          <a:srgbClr val="000000"/>
                        </a:solidFill>
                        <a:effectLst/>
                        <a:latin typeface="Cascadia Code" panose="020B0609020000020004" pitchFamily="49" charset="0"/>
                        <a:cs typeface="Cascadia Code" panose="020B0609020000020004" pitchFamily="49" charset="0"/>
                      </a:endParaRPr>
                    </a:p>
                  </a:txBody>
                  <a:tcPr marL="9525" marR="9525" marT="9525" marB="0" anchor="b"/>
                </a:tc>
                <a:tc>
                  <a:txBody>
                    <a:bodyPr/>
                    <a:lstStyle/>
                    <a:p>
                      <a:pPr algn="r" fontAlgn="b"/>
                      <a:r>
                        <a:rPr lang="en-US" sz="1800" u="none" strike="noStrike">
                          <a:effectLst/>
                          <a:latin typeface="Cascadia Code" panose="020B0609020000020004" pitchFamily="49" charset="0"/>
                          <a:cs typeface="Cascadia Code" panose="020B0609020000020004" pitchFamily="49" charset="0"/>
                        </a:rPr>
                        <a:t>165338</a:t>
                      </a:r>
                      <a:endParaRPr lang="en-US" sz="1800" b="0" i="0" u="none" strike="noStrike">
                        <a:solidFill>
                          <a:srgbClr val="000000"/>
                        </a:solidFill>
                        <a:effectLst/>
                        <a:latin typeface="Cascadia Code" panose="020B0609020000020004" pitchFamily="49" charset="0"/>
                        <a:cs typeface="Cascadia Code" panose="020B0609020000020004" pitchFamily="49" charset="0"/>
                      </a:endParaRPr>
                    </a:p>
                  </a:txBody>
                  <a:tcPr marL="9525" marR="9525" marT="9525" marB="0" anchor="b"/>
                </a:tc>
                <a:tc>
                  <a:txBody>
                    <a:bodyPr/>
                    <a:lstStyle/>
                    <a:p>
                      <a:pPr algn="r" fontAlgn="b"/>
                      <a:r>
                        <a:rPr lang="en-US" sz="1800" u="none" strike="noStrike" dirty="0">
                          <a:effectLst/>
                          <a:latin typeface="Cascadia Code" panose="020B0609020000020004" pitchFamily="49" charset="0"/>
                          <a:cs typeface="Cascadia Code" panose="020B0609020000020004" pitchFamily="49" charset="0"/>
                        </a:rPr>
                        <a:t>11.30</a:t>
                      </a:r>
                      <a:endParaRPr lang="en-US" sz="1800" b="0" i="0" u="none" strike="noStrike" dirty="0">
                        <a:solidFill>
                          <a:srgbClr val="000000"/>
                        </a:solidFill>
                        <a:effectLst/>
                        <a:latin typeface="Cascadia Code" panose="020B0609020000020004" pitchFamily="49" charset="0"/>
                        <a:cs typeface="Cascadia Code" panose="020B0609020000020004" pitchFamily="49" charset="0"/>
                      </a:endParaRPr>
                    </a:p>
                  </a:txBody>
                  <a:tcPr marL="9525" marR="9525" marT="9525" marB="0" anchor="b"/>
                </a:tc>
                <a:extLst>
                  <a:ext uri="{0D108BD9-81ED-4DB2-BD59-A6C34878D82A}">
                    <a16:rowId xmlns:a16="http://schemas.microsoft.com/office/drawing/2014/main" val="3367425772"/>
                  </a:ext>
                </a:extLst>
              </a:tr>
              <a:tr h="298959">
                <a:tc>
                  <a:txBody>
                    <a:bodyPr/>
                    <a:lstStyle/>
                    <a:p>
                      <a:pPr algn="l" fontAlgn="b"/>
                      <a:r>
                        <a:rPr lang="en-US" sz="1800" u="none" strike="noStrike" dirty="0" err="1">
                          <a:effectLst/>
                        </a:rPr>
                        <a:t>Newtonsoft.Json</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latin typeface="Cascadia Code" panose="020B0609020000020004" pitchFamily="49" charset="0"/>
                          <a:cs typeface="Cascadia Code" panose="020B0609020000020004" pitchFamily="49" charset="0"/>
                        </a:rPr>
                        <a:t>5332586</a:t>
                      </a:r>
                      <a:endParaRPr lang="en-US" sz="1800" b="0" i="0" u="none" strike="noStrike">
                        <a:solidFill>
                          <a:srgbClr val="000000"/>
                        </a:solidFill>
                        <a:effectLst/>
                        <a:latin typeface="Cascadia Code" panose="020B0609020000020004" pitchFamily="49" charset="0"/>
                        <a:cs typeface="Cascadia Code" panose="020B0609020000020004" pitchFamily="49" charset="0"/>
                      </a:endParaRPr>
                    </a:p>
                  </a:txBody>
                  <a:tcPr marL="9525" marR="9525" marT="9525" marB="0" anchor="b"/>
                </a:tc>
                <a:tc>
                  <a:txBody>
                    <a:bodyPr/>
                    <a:lstStyle/>
                    <a:p>
                      <a:pPr algn="r" fontAlgn="b"/>
                      <a:r>
                        <a:rPr lang="en-US" sz="1800" u="none" strike="noStrike">
                          <a:effectLst/>
                          <a:latin typeface="Cascadia Code" panose="020B0609020000020004" pitchFamily="49" charset="0"/>
                          <a:cs typeface="Cascadia Code" panose="020B0609020000020004" pitchFamily="49" charset="0"/>
                        </a:rPr>
                        <a:t>5978550</a:t>
                      </a:r>
                      <a:endParaRPr lang="en-US" sz="1800" b="0" i="0" u="none" strike="noStrike">
                        <a:solidFill>
                          <a:srgbClr val="000000"/>
                        </a:solidFill>
                        <a:effectLst/>
                        <a:latin typeface="Cascadia Code" panose="020B0609020000020004" pitchFamily="49" charset="0"/>
                        <a:cs typeface="Cascadia Code" panose="020B0609020000020004" pitchFamily="49" charset="0"/>
                      </a:endParaRPr>
                    </a:p>
                  </a:txBody>
                  <a:tcPr marL="9525" marR="9525" marT="9525" marB="0" anchor="b"/>
                </a:tc>
                <a:tc>
                  <a:txBody>
                    <a:bodyPr/>
                    <a:lstStyle/>
                    <a:p>
                      <a:pPr algn="r" fontAlgn="b"/>
                      <a:r>
                        <a:rPr lang="en-US" sz="1800" u="none" strike="noStrike" dirty="0">
                          <a:effectLst/>
                          <a:latin typeface="Cascadia Code" panose="020B0609020000020004" pitchFamily="49" charset="0"/>
                          <a:cs typeface="Cascadia Code" panose="020B0609020000020004" pitchFamily="49" charset="0"/>
                        </a:rPr>
                        <a:t>10.80</a:t>
                      </a:r>
                      <a:endParaRPr lang="en-US" sz="1800" b="0" i="0" u="none" strike="noStrike" dirty="0">
                        <a:solidFill>
                          <a:srgbClr val="000000"/>
                        </a:solidFill>
                        <a:effectLst/>
                        <a:latin typeface="Cascadia Code" panose="020B0609020000020004" pitchFamily="49" charset="0"/>
                        <a:cs typeface="Cascadia Code" panose="020B0609020000020004" pitchFamily="49" charset="0"/>
                      </a:endParaRPr>
                    </a:p>
                  </a:txBody>
                  <a:tcPr marL="9525" marR="9525" marT="9525" marB="0" anchor="b"/>
                </a:tc>
                <a:extLst>
                  <a:ext uri="{0D108BD9-81ED-4DB2-BD59-A6C34878D82A}">
                    <a16:rowId xmlns:a16="http://schemas.microsoft.com/office/drawing/2014/main" val="3409256842"/>
                  </a:ext>
                </a:extLst>
              </a:tr>
              <a:tr h="251209">
                <a:tc>
                  <a:txBody>
                    <a:bodyPr/>
                    <a:lstStyle/>
                    <a:p>
                      <a:pPr algn="l" fontAlgn="b"/>
                      <a:r>
                        <a:rPr lang="en-US" sz="1800" u="none" strike="noStrike" dirty="0" err="1">
                          <a:effectLst/>
                        </a:rPr>
                        <a:t>AngleSharp</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latin typeface="Cascadia Code" panose="020B0609020000020004" pitchFamily="49" charset="0"/>
                          <a:cs typeface="Cascadia Code" panose="020B0609020000020004" pitchFamily="49" charset="0"/>
                        </a:rPr>
                        <a:t>8582912</a:t>
                      </a:r>
                      <a:endParaRPr lang="en-US" sz="1800" b="0" i="0" u="none" strike="noStrike">
                        <a:solidFill>
                          <a:srgbClr val="000000"/>
                        </a:solidFill>
                        <a:effectLst/>
                        <a:latin typeface="Cascadia Code" panose="020B0609020000020004" pitchFamily="49" charset="0"/>
                        <a:cs typeface="Cascadia Code" panose="020B0609020000020004" pitchFamily="49" charset="0"/>
                      </a:endParaRPr>
                    </a:p>
                  </a:txBody>
                  <a:tcPr marL="9525" marR="9525" marT="9525" marB="0" anchor="b"/>
                </a:tc>
                <a:tc>
                  <a:txBody>
                    <a:bodyPr/>
                    <a:lstStyle/>
                    <a:p>
                      <a:pPr algn="r" fontAlgn="b"/>
                      <a:r>
                        <a:rPr lang="en-US" sz="1800" u="none" strike="noStrike">
                          <a:effectLst/>
                          <a:latin typeface="Cascadia Code" panose="020B0609020000020004" pitchFamily="49" charset="0"/>
                          <a:cs typeface="Cascadia Code" panose="020B0609020000020004" pitchFamily="49" charset="0"/>
                        </a:rPr>
                        <a:t>9631866</a:t>
                      </a:r>
                      <a:endParaRPr lang="en-US" sz="1800" b="0" i="0" u="none" strike="noStrike">
                        <a:solidFill>
                          <a:srgbClr val="000000"/>
                        </a:solidFill>
                        <a:effectLst/>
                        <a:latin typeface="Cascadia Code" panose="020B0609020000020004" pitchFamily="49" charset="0"/>
                        <a:cs typeface="Cascadia Code" panose="020B0609020000020004" pitchFamily="49" charset="0"/>
                      </a:endParaRPr>
                    </a:p>
                  </a:txBody>
                  <a:tcPr marL="9525" marR="9525" marT="9525" marB="0" anchor="b"/>
                </a:tc>
                <a:tc>
                  <a:txBody>
                    <a:bodyPr/>
                    <a:lstStyle/>
                    <a:p>
                      <a:pPr algn="r" fontAlgn="b"/>
                      <a:r>
                        <a:rPr lang="en-US" sz="1800" u="none" strike="noStrike" dirty="0">
                          <a:effectLst/>
                          <a:latin typeface="Cascadia Code" panose="020B0609020000020004" pitchFamily="49" charset="0"/>
                          <a:cs typeface="Cascadia Code" panose="020B0609020000020004" pitchFamily="49" charset="0"/>
                        </a:rPr>
                        <a:t>10.89</a:t>
                      </a:r>
                      <a:endParaRPr lang="en-US" sz="1800" b="0" i="0" u="none" strike="noStrike" dirty="0">
                        <a:solidFill>
                          <a:srgbClr val="000000"/>
                        </a:solidFill>
                        <a:effectLst/>
                        <a:latin typeface="Cascadia Code" panose="020B0609020000020004" pitchFamily="49" charset="0"/>
                        <a:cs typeface="Cascadia Code" panose="020B0609020000020004" pitchFamily="49" charset="0"/>
                      </a:endParaRPr>
                    </a:p>
                  </a:txBody>
                  <a:tcPr marL="9525" marR="9525" marT="9525" marB="0" anchor="b"/>
                </a:tc>
                <a:extLst>
                  <a:ext uri="{0D108BD9-81ED-4DB2-BD59-A6C34878D82A}">
                    <a16:rowId xmlns:a16="http://schemas.microsoft.com/office/drawing/2014/main" val="1577799423"/>
                  </a:ext>
                </a:extLst>
              </a:tr>
              <a:tr h="319056">
                <a:tc>
                  <a:txBody>
                    <a:bodyPr/>
                    <a:lstStyle/>
                    <a:p>
                      <a:pPr algn="l" fontAlgn="b"/>
                      <a:r>
                        <a:rPr lang="en-US" sz="1800" u="none" strike="noStrike">
                          <a:effectLst/>
                        </a:rPr>
                        <a:t>NLog</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latin typeface="Cascadia Code" panose="020B0609020000020004" pitchFamily="49" charset="0"/>
                          <a:cs typeface="Cascadia Code" panose="020B0609020000020004" pitchFamily="49" charset="0"/>
                        </a:rPr>
                        <a:t>3980119</a:t>
                      </a:r>
                      <a:endParaRPr lang="en-US" sz="1800" b="0" i="0" u="none" strike="noStrike">
                        <a:solidFill>
                          <a:srgbClr val="000000"/>
                        </a:solidFill>
                        <a:effectLst/>
                        <a:latin typeface="Cascadia Code" panose="020B0609020000020004" pitchFamily="49" charset="0"/>
                        <a:cs typeface="Cascadia Code" panose="020B0609020000020004" pitchFamily="49" charset="0"/>
                      </a:endParaRPr>
                    </a:p>
                  </a:txBody>
                  <a:tcPr marL="9525" marR="9525" marT="9525" marB="0" anchor="b"/>
                </a:tc>
                <a:tc>
                  <a:txBody>
                    <a:bodyPr/>
                    <a:lstStyle/>
                    <a:p>
                      <a:pPr algn="r" fontAlgn="b"/>
                      <a:r>
                        <a:rPr lang="en-US" sz="1800" u="none" strike="noStrike">
                          <a:effectLst/>
                          <a:latin typeface="Cascadia Code" panose="020B0609020000020004" pitchFamily="49" charset="0"/>
                          <a:cs typeface="Cascadia Code" panose="020B0609020000020004" pitchFamily="49" charset="0"/>
                        </a:rPr>
                        <a:t>4384745</a:t>
                      </a:r>
                      <a:endParaRPr lang="en-US" sz="1800" b="0" i="0" u="none" strike="noStrike">
                        <a:solidFill>
                          <a:srgbClr val="000000"/>
                        </a:solidFill>
                        <a:effectLst/>
                        <a:latin typeface="Cascadia Code" panose="020B0609020000020004" pitchFamily="49" charset="0"/>
                        <a:cs typeface="Cascadia Code" panose="020B0609020000020004" pitchFamily="49" charset="0"/>
                      </a:endParaRPr>
                    </a:p>
                  </a:txBody>
                  <a:tcPr marL="9525" marR="9525" marT="9525" marB="0" anchor="b"/>
                </a:tc>
                <a:tc>
                  <a:txBody>
                    <a:bodyPr/>
                    <a:lstStyle/>
                    <a:p>
                      <a:pPr algn="r" fontAlgn="b"/>
                      <a:r>
                        <a:rPr lang="en-US" sz="1800" u="none" strike="noStrike" dirty="0">
                          <a:effectLst/>
                          <a:latin typeface="Cascadia Code" panose="020B0609020000020004" pitchFamily="49" charset="0"/>
                          <a:cs typeface="Cascadia Code" panose="020B0609020000020004" pitchFamily="49" charset="0"/>
                        </a:rPr>
                        <a:t>9.23</a:t>
                      </a:r>
                      <a:endParaRPr lang="en-US" sz="1800" b="0" i="0" u="none" strike="noStrike" dirty="0">
                        <a:solidFill>
                          <a:srgbClr val="000000"/>
                        </a:solidFill>
                        <a:effectLst/>
                        <a:latin typeface="Cascadia Code" panose="020B0609020000020004" pitchFamily="49" charset="0"/>
                        <a:cs typeface="Cascadia Code" panose="020B0609020000020004" pitchFamily="49" charset="0"/>
                      </a:endParaRPr>
                    </a:p>
                  </a:txBody>
                  <a:tcPr marL="9525" marR="9525" marT="9525" marB="0" anchor="b"/>
                </a:tc>
                <a:extLst>
                  <a:ext uri="{0D108BD9-81ED-4DB2-BD59-A6C34878D82A}">
                    <a16:rowId xmlns:a16="http://schemas.microsoft.com/office/drawing/2014/main" val="1301764986"/>
                  </a:ext>
                </a:extLst>
              </a:tr>
              <a:tr h="244785">
                <a:tc>
                  <a:txBody>
                    <a:bodyPr/>
                    <a:lstStyle/>
                    <a:p>
                      <a:pPr algn="l" fontAlgn="b"/>
                      <a:r>
                        <a:rPr lang="en-US" sz="1800" u="none" strike="noStrike">
                          <a:effectLst/>
                        </a:rPr>
                        <a:t>NodaTime</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latin typeface="Cascadia Code" panose="020B0609020000020004" pitchFamily="49" charset="0"/>
                          <a:cs typeface="Cascadia Code" panose="020B0609020000020004" pitchFamily="49" charset="0"/>
                        </a:rPr>
                        <a:t>371130</a:t>
                      </a:r>
                      <a:endParaRPr lang="en-US" sz="1800" b="0" i="0" u="none" strike="noStrike">
                        <a:solidFill>
                          <a:srgbClr val="000000"/>
                        </a:solidFill>
                        <a:effectLst/>
                        <a:latin typeface="Cascadia Code" panose="020B0609020000020004" pitchFamily="49" charset="0"/>
                        <a:cs typeface="Cascadia Code" panose="020B0609020000020004" pitchFamily="49" charset="0"/>
                      </a:endParaRPr>
                    </a:p>
                  </a:txBody>
                  <a:tcPr marL="9525" marR="9525" marT="9525" marB="0" anchor="b"/>
                </a:tc>
                <a:tc>
                  <a:txBody>
                    <a:bodyPr/>
                    <a:lstStyle/>
                    <a:p>
                      <a:pPr algn="r" fontAlgn="b"/>
                      <a:r>
                        <a:rPr lang="en-US" sz="1800" u="none" strike="noStrike">
                          <a:effectLst/>
                          <a:latin typeface="Cascadia Code" panose="020B0609020000020004" pitchFamily="49" charset="0"/>
                          <a:cs typeface="Cascadia Code" panose="020B0609020000020004" pitchFamily="49" charset="0"/>
                        </a:rPr>
                        <a:t>423255</a:t>
                      </a:r>
                      <a:endParaRPr lang="en-US" sz="1800" b="0" i="0" u="none" strike="noStrike">
                        <a:solidFill>
                          <a:srgbClr val="000000"/>
                        </a:solidFill>
                        <a:effectLst/>
                        <a:latin typeface="Cascadia Code" panose="020B0609020000020004" pitchFamily="49" charset="0"/>
                        <a:cs typeface="Cascadia Code" panose="020B0609020000020004" pitchFamily="49" charset="0"/>
                      </a:endParaRPr>
                    </a:p>
                  </a:txBody>
                  <a:tcPr marL="9525" marR="9525" marT="9525" marB="0" anchor="b"/>
                </a:tc>
                <a:tc>
                  <a:txBody>
                    <a:bodyPr/>
                    <a:lstStyle/>
                    <a:p>
                      <a:pPr algn="r" fontAlgn="b"/>
                      <a:r>
                        <a:rPr lang="en-US" sz="1800" u="none" strike="noStrike" dirty="0">
                          <a:effectLst/>
                          <a:latin typeface="Cascadia Code" panose="020B0609020000020004" pitchFamily="49" charset="0"/>
                          <a:cs typeface="Cascadia Code" panose="020B0609020000020004" pitchFamily="49" charset="0"/>
                        </a:rPr>
                        <a:t>12.32</a:t>
                      </a:r>
                      <a:endParaRPr lang="en-US" sz="1800" b="0" i="0" u="none" strike="noStrike" dirty="0">
                        <a:solidFill>
                          <a:srgbClr val="000000"/>
                        </a:solidFill>
                        <a:effectLst/>
                        <a:latin typeface="Cascadia Code" panose="020B0609020000020004" pitchFamily="49" charset="0"/>
                        <a:cs typeface="Cascadia Code" panose="020B0609020000020004" pitchFamily="49" charset="0"/>
                      </a:endParaRPr>
                    </a:p>
                  </a:txBody>
                  <a:tcPr marL="9525" marR="9525" marT="9525" marB="0" anchor="b"/>
                </a:tc>
                <a:extLst>
                  <a:ext uri="{0D108BD9-81ED-4DB2-BD59-A6C34878D82A}">
                    <a16:rowId xmlns:a16="http://schemas.microsoft.com/office/drawing/2014/main" val="375704004"/>
                  </a:ext>
                </a:extLst>
              </a:tr>
            </a:tbl>
          </a:graphicData>
        </a:graphic>
      </p:graphicFrame>
    </p:spTree>
    <p:extLst>
      <p:ext uri="{BB962C8B-B14F-4D97-AF65-F5344CB8AC3E}">
        <p14:creationId xmlns:p14="http://schemas.microsoft.com/office/powerpoint/2010/main" val="28811642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Results</a:t>
            </a:r>
          </a:p>
        </p:txBody>
      </p:sp>
      <p:graphicFrame>
        <p:nvGraphicFramePr>
          <p:cNvPr id="4" name="Table 3">
            <a:extLst>
              <a:ext uri="{FF2B5EF4-FFF2-40B4-BE49-F238E27FC236}">
                <a16:creationId xmlns:a16="http://schemas.microsoft.com/office/drawing/2014/main" id="{AC9396D4-82A9-49CC-8D67-1A9BA180E777}"/>
              </a:ext>
            </a:extLst>
          </p:cNvPr>
          <p:cNvGraphicFramePr>
            <a:graphicFrameLocks noGrp="1"/>
          </p:cNvGraphicFramePr>
          <p:nvPr>
            <p:extLst>
              <p:ext uri="{D42A27DB-BD31-4B8C-83A1-F6EECF244321}">
                <p14:modId xmlns:p14="http://schemas.microsoft.com/office/powerpoint/2010/main" val="3302641284"/>
              </p:ext>
            </p:extLst>
          </p:nvPr>
        </p:nvGraphicFramePr>
        <p:xfrm>
          <a:off x="1510301" y="2291819"/>
          <a:ext cx="8705523" cy="3218514"/>
        </p:xfrm>
        <a:graphic>
          <a:graphicData uri="http://schemas.openxmlformats.org/drawingml/2006/table">
            <a:tbl>
              <a:tblPr>
                <a:tableStyleId>{5C22544A-7EE6-4342-B048-85BDC9FD1C3A}</a:tableStyleId>
              </a:tblPr>
              <a:tblGrid>
                <a:gridCol w="1783570">
                  <a:extLst>
                    <a:ext uri="{9D8B030D-6E8A-4147-A177-3AD203B41FA5}">
                      <a16:colId xmlns:a16="http://schemas.microsoft.com/office/drawing/2014/main" val="3991532288"/>
                    </a:ext>
                  </a:extLst>
                </a:gridCol>
                <a:gridCol w="2061331">
                  <a:extLst>
                    <a:ext uri="{9D8B030D-6E8A-4147-A177-3AD203B41FA5}">
                      <a16:colId xmlns:a16="http://schemas.microsoft.com/office/drawing/2014/main" val="1844025228"/>
                    </a:ext>
                  </a:extLst>
                </a:gridCol>
                <a:gridCol w="2560175">
                  <a:extLst>
                    <a:ext uri="{9D8B030D-6E8A-4147-A177-3AD203B41FA5}">
                      <a16:colId xmlns:a16="http://schemas.microsoft.com/office/drawing/2014/main" val="4287451894"/>
                    </a:ext>
                  </a:extLst>
                </a:gridCol>
                <a:gridCol w="2300447">
                  <a:extLst>
                    <a:ext uri="{9D8B030D-6E8A-4147-A177-3AD203B41FA5}">
                      <a16:colId xmlns:a16="http://schemas.microsoft.com/office/drawing/2014/main" val="2870107581"/>
                    </a:ext>
                  </a:extLst>
                </a:gridCol>
              </a:tblGrid>
              <a:tr h="580415">
                <a:tc>
                  <a:txBody>
                    <a:bodyPr/>
                    <a:lstStyle/>
                    <a:p>
                      <a:pPr algn="l" fontAlgn="b"/>
                      <a:r>
                        <a:rPr lang="en-US" sz="1600" u="none" strike="noStrike" dirty="0">
                          <a:effectLst/>
                        </a:rPr>
                        <a:t>Code Base</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err="1">
                          <a:effectLst/>
                        </a:rPr>
                        <a:t>SyntaxFactory</a:t>
                      </a:r>
                      <a:r>
                        <a:rPr lang="en-US" sz="1600" u="none" strike="noStrike" dirty="0">
                          <a:effectLst/>
                        </a:rPr>
                        <a:t> Tab Speed</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SyntaxFactory Spaces Speed</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SyntaxFactory Difference</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73616818"/>
                  </a:ext>
                </a:extLst>
              </a:tr>
              <a:tr h="295767">
                <a:tc>
                  <a:txBody>
                    <a:bodyPr/>
                    <a:lstStyle/>
                    <a:p>
                      <a:pPr algn="l" fontAlgn="b"/>
                      <a:r>
                        <a:rPr lang="en-US" sz="1600" u="none" strike="noStrike">
                          <a:effectLst/>
                        </a:rPr>
                        <a:t>CSLA</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latin typeface="Cascadia Code" panose="020B0609020000020004" pitchFamily="49" charset="0"/>
                          <a:cs typeface="Cascadia Code" panose="020B0609020000020004" pitchFamily="49" charset="0"/>
                        </a:rPr>
                        <a:t>7.356500</a:t>
                      </a:r>
                      <a:endParaRPr lang="en-US" sz="1600" b="0" i="0" u="none" strike="noStrike" dirty="0">
                        <a:solidFill>
                          <a:srgbClr val="000000"/>
                        </a:solidFill>
                        <a:effectLst/>
                        <a:latin typeface="Cascadia Code" panose="020B0609020000020004" pitchFamily="49" charset="0"/>
                        <a:cs typeface="Cascadia Code" panose="020B0609020000020004" pitchFamily="49" charset="0"/>
                      </a:endParaRPr>
                    </a:p>
                  </a:txBody>
                  <a:tcPr marL="9525" marR="9525" marT="9525" marB="0" anchor="b"/>
                </a:tc>
                <a:tc>
                  <a:txBody>
                    <a:bodyPr/>
                    <a:lstStyle/>
                    <a:p>
                      <a:pPr algn="r" fontAlgn="b"/>
                      <a:r>
                        <a:rPr lang="en-US" sz="1600" u="none" strike="noStrike" dirty="0">
                          <a:effectLst/>
                          <a:latin typeface="Cascadia Code" panose="020B0609020000020004" pitchFamily="49" charset="0"/>
                          <a:cs typeface="Cascadia Code" panose="020B0609020000020004" pitchFamily="49" charset="0"/>
                        </a:rPr>
                        <a:t>7.468900</a:t>
                      </a:r>
                      <a:endParaRPr lang="en-US" sz="1600" b="0" i="0" u="none" strike="noStrike" dirty="0">
                        <a:solidFill>
                          <a:srgbClr val="000000"/>
                        </a:solidFill>
                        <a:effectLst/>
                        <a:latin typeface="Cascadia Code" panose="020B0609020000020004" pitchFamily="49" charset="0"/>
                        <a:cs typeface="Cascadia Code" panose="020B0609020000020004" pitchFamily="49" charset="0"/>
                      </a:endParaRPr>
                    </a:p>
                  </a:txBody>
                  <a:tcPr marL="9525" marR="9525" marT="9525" marB="0" anchor="b"/>
                </a:tc>
                <a:tc>
                  <a:txBody>
                    <a:bodyPr/>
                    <a:lstStyle/>
                    <a:p>
                      <a:pPr algn="r" fontAlgn="b"/>
                      <a:r>
                        <a:rPr lang="en-US" sz="1600" u="none" strike="noStrike">
                          <a:effectLst/>
                          <a:latin typeface="Cascadia Code" panose="020B0609020000020004" pitchFamily="49" charset="0"/>
                          <a:cs typeface="Cascadia Code" panose="020B0609020000020004" pitchFamily="49" charset="0"/>
                        </a:rPr>
                        <a:t>1.50</a:t>
                      </a:r>
                      <a:endParaRPr lang="en-US" sz="1600" b="0" i="0" u="none" strike="noStrike">
                        <a:solidFill>
                          <a:srgbClr val="000000"/>
                        </a:solidFill>
                        <a:effectLst/>
                        <a:latin typeface="Cascadia Code" panose="020B0609020000020004" pitchFamily="49" charset="0"/>
                        <a:cs typeface="Cascadia Code" panose="020B0609020000020004" pitchFamily="49" charset="0"/>
                      </a:endParaRPr>
                    </a:p>
                  </a:txBody>
                  <a:tcPr marL="9525" marR="9525" marT="9525" marB="0" anchor="b"/>
                </a:tc>
                <a:extLst>
                  <a:ext uri="{0D108BD9-81ED-4DB2-BD59-A6C34878D82A}">
                    <a16:rowId xmlns:a16="http://schemas.microsoft.com/office/drawing/2014/main" val="1927271900"/>
                  </a:ext>
                </a:extLst>
              </a:tr>
              <a:tr h="295767">
                <a:tc>
                  <a:txBody>
                    <a:bodyPr/>
                    <a:lstStyle/>
                    <a:p>
                      <a:pPr algn="l" fontAlgn="b"/>
                      <a:r>
                        <a:rPr lang="en-US" sz="1600" u="none" strike="noStrike">
                          <a:effectLst/>
                        </a:rPr>
                        <a:t>Rocks</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latin typeface="Cascadia Code" panose="020B0609020000020004" pitchFamily="49" charset="0"/>
                          <a:cs typeface="Cascadia Code" panose="020B0609020000020004" pitchFamily="49" charset="0"/>
                        </a:rPr>
                        <a:t>1.183700</a:t>
                      </a:r>
                      <a:endParaRPr lang="en-US" sz="1600" b="0" i="0" u="none" strike="noStrike">
                        <a:solidFill>
                          <a:srgbClr val="000000"/>
                        </a:solidFill>
                        <a:effectLst/>
                        <a:latin typeface="Cascadia Code" panose="020B0609020000020004" pitchFamily="49" charset="0"/>
                        <a:cs typeface="Cascadia Code" panose="020B0609020000020004" pitchFamily="49" charset="0"/>
                      </a:endParaRPr>
                    </a:p>
                  </a:txBody>
                  <a:tcPr marL="9525" marR="9525" marT="9525" marB="0" anchor="b"/>
                </a:tc>
                <a:tc>
                  <a:txBody>
                    <a:bodyPr/>
                    <a:lstStyle/>
                    <a:p>
                      <a:pPr algn="r" fontAlgn="b"/>
                      <a:r>
                        <a:rPr lang="en-US" sz="1600" u="none" strike="noStrike" dirty="0">
                          <a:effectLst/>
                          <a:latin typeface="Cascadia Code" panose="020B0609020000020004" pitchFamily="49" charset="0"/>
                          <a:cs typeface="Cascadia Code" panose="020B0609020000020004" pitchFamily="49" charset="0"/>
                        </a:rPr>
                        <a:t>1.247000</a:t>
                      </a:r>
                      <a:endParaRPr lang="en-US" sz="1600" b="0" i="0" u="none" strike="noStrike" dirty="0">
                        <a:solidFill>
                          <a:srgbClr val="000000"/>
                        </a:solidFill>
                        <a:effectLst/>
                        <a:latin typeface="Cascadia Code" panose="020B0609020000020004" pitchFamily="49" charset="0"/>
                        <a:cs typeface="Cascadia Code" panose="020B0609020000020004" pitchFamily="49" charset="0"/>
                      </a:endParaRPr>
                    </a:p>
                  </a:txBody>
                  <a:tcPr marL="9525" marR="9525" marT="9525" marB="0" anchor="b"/>
                </a:tc>
                <a:tc>
                  <a:txBody>
                    <a:bodyPr/>
                    <a:lstStyle/>
                    <a:p>
                      <a:pPr algn="r" fontAlgn="b"/>
                      <a:r>
                        <a:rPr lang="en-US" sz="1600" u="none" strike="noStrike">
                          <a:effectLst/>
                          <a:latin typeface="Cascadia Code" panose="020B0609020000020004" pitchFamily="49" charset="0"/>
                          <a:cs typeface="Cascadia Code" panose="020B0609020000020004" pitchFamily="49" charset="0"/>
                        </a:rPr>
                        <a:t>5.10</a:t>
                      </a:r>
                      <a:endParaRPr lang="en-US" sz="1600" b="0" i="0" u="none" strike="noStrike">
                        <a:solidFill>
                          <a:srgbClr val="000000"/>
                        </a:solidFill>
                        <a:effectLst/>
                        <a:latin typeface="Cascadia Code" panose="020B0609020000020004" pitchFamily="49" charset="0"/>
                        <a:cs typeface="Cascadia Code" panose="020B0609020000020004" pitchFamily="49" charset="0"/>
                      </a:endParaRPr>
                    </a:p>
                  </a:txBody>
                  <a:tcPr marL="9525" marR="9525" marT="9525" marB="0" anchor="b"/>
                </a:tc>
                <a:extLst>
                  <a:ext uri="{0D108BD9-81ED-4DB2-BD59-A6C34878D82A}">
                    <a16:rowId xmlns:a16="http://schemas.microsoft.com/office/drawing/2014/main" val="3095043865"/>
                  </a:ext>
                </a:extLst>
              </a:tr>
              <a:tr h="295767">
                <a:tc>
                  <a:txBody>
                    <a:bodyPr/>
                    <a:lstStyle/>
                    <a:p>
                      <a:pPr algn="l" fontAlgn="b"/>
                      <a:r>
                        <a:rPr lang="en-US" sz="1600" u="none" strike="noStrike">
                          <a:effectLst/>
                        </a:rPr>
                        <a:t>Autofac</a:t>
                      </a:r>
                      <a:endParaRPr lang="en-US" sz="1600" b="0" i="0" u="none" strike="noStrike">
                        <a:solidFill>
                          <a:srgbClr val="000000"/>
                        </a:solidFill>
                        <a:effectLst/>
                        <a:latin typeface="Calibri" panose="020F0502020204030204" pitchFamily="34" charset="0"/>
                      </a:endParaRPr>
                    </a:p>
                  </a:txBody>
                  <a:tcPr marL="9525" marR="9525" marT="9525" marB="0" anchor="b">
                    <a:solidFill>
                      <a:schemeClr val="accent4">
                        <a:lumMod val="40000"/>
                        <a:lumOff val="60000"/>
                      </a:schemeClr>
                    </a:solidFill>
                  </a:tcPr>
                </a:tc>
                <a:tc>
                  <a:txBody>
                    <a:bodyPr/>
                    <a:lstStyle/>
                    <a:p>
                      <a:pPr algn="r" fontAlgn="b"/>
                      <a:r>
                        <a:rPr lang="en-US" sz="1600" u="none" strike="noStrike">
                          <a:effectLst/>
                          <a:latin typeface="Cascadia Code" panose="020B0609020000020004" pitchFamily="49" charset="0"/>
                          <a:cs typeface="Cascadia Code" panose="020B0609020000020004" pitchFamily="49" charset="0"/>
                        </a:rPr>
                        <a:t>0.689907</a:t>
                      </a:r>
                      <a:endParaRPr lang="en-US" sz="1600" b="0" i="0" u="none" strike="noStrike">
                        <a:solidFill>
                          <a:srgbClr val="000000"/>
                        </a:solidFill>
                        <a:effectLst/>
                        <a:latin typeface="Cascadia Code" panose="020B0609020000020004" pitchFamily="49" charset="0"/>
                        <a:cs typeface="Cascadia Code" panose="020B0609020000020004" pitchFamily="49" charset="0"/>
                      </a:endParaRPr>
                    </a:p>
                  </a:txBody>
                  <a:tcPr marL="9525" marR="9525" marT="9525" marB="0" anchor="b">
                    <a:solidFill>
                      <a:schemeClr val="accent4">
                        <a:lumMod val="40000"/>
                        <a:lumOff val="60000"/>
                      </a:schemeClr>
                    </a:solidFill>
                  </a:tcPr>
                </a:tc>
                <a:tc>
                  <a:txBody>
                    <a:bodyPr/>
                    <a:lstStyle/>
                    <a:p>
                      <a:pPr algn="r" fontAlgn="b"/>
                      <a:r>
                        <a:rPr lang="en-US" sz="1600" u="none" strike="noStrike" dirty="0">
                          <a:effectLst/>
                          <a:latin typeface="Cascadia Code" panose="020B0609020000020004" pitchFamily="49" charset="0"/>
                          <a:cs typeface="Cascadia Code" panose="020B0609020000020004" pitchFamily="49" charset="0"/>
                        </a:rPr>
                        <a:t>0.656159</a:t>
                      </a:r>
                      <a:endParaRPr lang="en-US" sz="1600" b="0" i="0" u="none" strike="noStrike" dirty="0">
                        <a:solidFill>
                          <a:srgbClr val="000000"/>
                        </a:solidFill>
                        <a:effectLst/>
                        <a:latin typeface="Cascadia Code" panose="020B0609020000020004" pitchFamily="49" charset="0"/>
                        <a:cs typeface="Cascadia Code" panose="020B0609020000020004" pitchFamily="49" charset="0"/>
                      </a:endParaRPr>
                    </a:p>
                  </a:txBody>
                  <a:tcPr marL="9525" marR="9525" marT="9525" marB="0" anchor="b">
                    <a:solidFill>
                      <a:schemeClr val="accent4">
                        <a:lumMod val="40000"/>
                        <a:lumOff val="60000"/>
                      </a:schemeClr>
                    </a:solidFill>
                  </a:tcPr>
                </a:tc>
                <a:tc>
                  <a:txBody>
                    <a:bodyPr/>
                    <a:lstStyle/>
                    <a:p>
                      <a:pPr algn="r" fontAlgn="b"/>
                      <a:r>
                        <a:rPr lang="en-US" sz="1600" u="none" strike="noStrike" dirty="0">
                          <a:solidFill>
                            <a:schemeClr val="tx1"/>
                          </a:solidFill>
                          <a:effectLst/>
                          <a:latin typeface="Cascadia Code" panose="020B0609020000020004" pitchFamily="49" charset="0"/>
                          <a:cs typeface="Cascadia Code" panose="020B0609020000020004" pitchFamily="49" charset="0"/>
                        </a:rPr>
                        <a:t>4.90</a:t>
                      </a:r>
                      <a:endParaRPr lang="en-US" sz="1600" b="0" i="0" u="none" strike="noStrike" dirty="0">
                        <a:solidFill>
                          <a:schemeClr val="tx1"/>
                        </a:solidFill>
                        <a:effectLst/>
                        <a:latin typeface="Cascadia Code" panose="020B0609020000020004" pitchFamily="49" charset="0"/>
                        <a:cs typeface="Cascadia Code" panose="020B0609020000020004" pitchFamily="49" charset="0"/>
                      </a:endParaRPr>
                    </a:p>
                  </a:txBody>
                  <a:tcPr marL="9525" marR="9525" marT="9525" marB="0" anchor="b">
                    <a:solidFill>
                      <a:schemeClr val="accent4">
                        <a:lumMod val="40000"/>
                        <a:lumOff val="60000"/>
                      </a:schemeClr>
                    </a:solidFill>
                  </a:tcPr>
                </a:tc>
                <a:extLst>
                  <a:ext uri="{0D108BD9-81ED-4DB2-BD59-A6C34878D82A}">
                    <a16:rowId xmlns:a16="http://schemas.microsoft.com/office/drawing/2014/main" val="1198086642"/>
                  </a:ext>
                </a:extLst>
              </a:tr>
              <a:tr h="295767">
                <a:tc>
                  <a:txBody>
                    <a:bodyPr/>
                    <a:lstStyle/>
                    <a:p>
                      <a:pPr algn="l" fontAlgn="b"/>
                      <a:r>
                        <a:rPr lang="en-US" sz="1600" u="none" strike="noStrike">
                          <a:effectLst/>
                        </a:rPr>
                        <a:t>AutoMapper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latin typeface="Cascadia Code" panose="020B0609020000020004" pitchFamily="49" charset="0"/>
                          <a:cs typeface="Cascadia Code" panose="020B0609020000020004" pitchFamily="49" charset="0"/>
                        </a:rPr>
                        <a:t>1.288004</a:t>
                      </a:r>
                      <a:endParaRPr lang="en-US" sz="1600" b="0" i="0" u="none" strike="noStrike">
                        <a:solidFill>
                          <a:srgbClr val="000000"/>
                        </a:solidFill>
                        <a:effectLst/>
                        <a:latin typeface="Cascadia Code" panose="020B0609020000020004" pitchFamily="49" charset="0"/>
                        <a:cs typeface="Cascadia Code" panose="020B0609020000020004" pitchFamily="49" charset="0"/>
                      </a:endParaRPr>
                    </a:p>
                  </a:txBody>
                  <a:tcPr marL="9525" marR="9525" marT="9525" marB="0" anchor="b"/>
                </a:tc>
                <a:tc>
                  <a:txBody>
                    <a:bodyPr/>
                    <a:lstStyle/>
                    <a:p>
                      <a:pPr algn="r" fontAlgn="b"/>
                      <a:r>
                        <a:rPr lang="en-US" sz="1600" u="none" strike="noStrike">
                          <a:effectLst/>
                          <a:latin typeface="Cascadia Code" panose="020B0609020000020004" pitchFamily="49" charset="0"/>
                          <a:cs typeface="Cascadia Code" panose="020B0609020000020004" pitchFamily="49" charset="0"/>
                        </a:rPr>
                        <a:t>1.299830</a:t>
                      </a:r>
                      <a:endParaRPr lang="en-US" sz="1600" b="0" i="0" u="none" strike="noStrike">
                        <a:solidFill>
                          <a:srgbClr val="000000"/>
                        </a:solidFill>
                        <a:effectLst/>
                        <a:latin typeface="Cascadia Code" panose="020B0609020000020004" pitchFamily="49" charset="0"/>
                        <a:cs typeface="Cascadia Code" panose="020B0609020000020004" pitchFamily="49" charset="0"/>
                      </a:endParaRPr>
                    </a:p>
                  </a:txBody>
                  <a:tcPr marL="9525" marR="9525" marT="9525" marB="0" anchor="b"/>
                </a:tc>
                <a:tc>
                  <a:txBody>
                    <a:bodyPr/>
                    <a:lstStyle/>
                    <a:p>
                      <a:pPr algn="r" fontAlgn="b"/>
                      <a:r>
                        <a:rPr lang="en-US" sz="1600" u="none" strike="noStrike" dirty="0">
                          <a:effectLst/>
                          <a:latin typeface="Cascadia Code" panose="020B0609020000020004" pitchFamily="49" charset="0"/>
                          <a:cs typeface="Cascadia Code" panose="020B0609020000020004" pitchFamily="49" charset="0"/>
                        </a:rPr>
                        <a:t>0.91</a:t>
                      </a:r>
                      <a:endParaRPr lang="en-US" sz="1600" b="0" i="0" u="none" strike="noStrike" dirty="0">
                        <a:solidFill>
                          <a:srgbClr val="000000"/>
                        </a:solidFill>
                        <a:effectLst/>
                        <a:latin typeface="Cascadia Code" panose="020B0609020000020004" pitchFamily="49" charset="0"/>
                        <a:cs typeface="Cascadia Code" panose="020B0609020000020004" pitchFamily="49" charset="0"/>
                      </a:endParaRPr>
                    </a:p>
                  </a:txBody>
                  <a:tcPr marL="9525" marR="9525" marT="9525" marB="0" anchor="b"/>
                </a:tc>
                <a:extLst>
                  <a:ext uri="{0D108BD9-81ED-4DB2-BD59-A6C34878D82A}">
                    <a16:rowId xmlns:a16="http://schemas.microsoft.com/office/drawing/2014/main" val="546367361"/>
                  </a:ext>
                </a:extLst>
              </a:tr>
              <a:tr h="295767">
                <a:tc>
                  <a:txBody>
                    <a:bodyPr/>
                    <a:lstStyle/>
                    <a:p>
                      <a:pPr algn="l" fontAlgn="b"/>
                      <a:r>
                        <a:rPr lang="en-US" sz="1600" u="none" strike="noStrike">
                          <a:effectLst/>
                        </a:rPr>
                        <a:t>Moq</a:t>
                      </a:r>
                      <a:endParaRPr lang="en-US" sz="1600" b="0" i="0" u="none" strike="noStrike">
                        <a:solidFill>
                          <a:srgbClr val="000000"/>
                        </a:solidFill>
                        <a:effectLst/>
                        <a:latin typeface="Calibri" panose="020F0502020204030204" pitchFamily="34" charset="0"/>
                      </a:endParaRPr>
                    </a:p>
                  </a:txBody>
                  <a:tcPr marL="9525" marR="9525" marT="9525" marB="0" anchor="b">
                    <a:solidFill>
                      <a:schemeClr val="accent4">
                        <a:lumMod val="40000"/>
                        <a:lumOff val="60000"/>
                      </a:schemeClr>
                    </a:solidFill>
                  </a:tcPr>
                </a:tc>
                <a:tc>
                  <a:txBody>
                    <a:bodyPr/>
                    <a:lstStyle/>
                    <a:p>
                      <a:pPr algn="r" fontAlgn="b"/>
                      <a:r>
                        <a:rPr lang="en-US" sz="1600" u="none" strike="noStrike">
                          <a:effectLst/>
                          <a:latin typeface="Cascadia Code" panose="020B0609020000020004" pitchFamily="49" charset="0"/>
                          <a:cs typeface="Cascadia Code" panose="020B0609020000020004" pitchFamily="49" charset="0"/>
                        </a:rPr>
                        <a:t>2.685695</a:t>
                      </a:r>
                      <a:endParaRPr lang="en-US" sz="1600" b="0" i="0" u="none" strike="noStrike">
                        <a:solidFill>
                          <a:srgbClr val="000000"/>
                        </a:solidFill>
                        <a:effectLst/>
                        <a:latin typeface="Cascadia Code" panose="020B0609020000020004" pitchFamily="49" charset="0"/>
                        <a:cs typeface="Cascadia Code" panose="020B0609020000020004" pitchFamily="49" charset="0"/>
                      </a:endParaRPr>
                    </a:p>
                  </a:txBody>
                  <a:tcPr marL="9525" marR="9525" marT="9525" marB="0" anchor="b">
                    <a:solidFill>
                      <a:schemeClr val="accent4">
                        <a:lumMod val="40000"/>
                        <a:lumOff val="60000"/>
                      </a:schemeClr>
                    </a:solidFill>
                  </a:tcPr>
                </a:tc>
                <a:tc>
                  <a:txBody>
                    <a:bodyPr/>
                    <a:lstStyle/>
                    <a:p>
                      <a:pPr algn="r" fontAlgn="b"/>
                      <a:r>
                        <a:rPr lang="en-US" sz="1600" u="none" strike="noStrike">
                          <a:effectLst/>
                          <a:latin typeface="Cascadia Code" panose="020B0609020000020004" pitchFamily="49" charset="0"/>
                          <a:cs typeface="Cascadia Code" panose="020B0609020000020004" pitchFamily="49" charset="0"/>
                        </a:rPr>
                        <a:t>2.664690</a:t>
                      </a:r>
                      <a:endParaRPr lang="en-US" sz="1600" b="0" i="0" u="none" strike="noStrike">
                        <a:solidFill>
                          <a:srgbClr val="000000"/>
                        </a:solidFill>
                        <a:effectLst/>
                        <a:latin typeface="Cascadia Code" panose="020B0609020000020004" pitchFamily="49" charset="0"/>
                        <a:cs typeface="Cascadia Code" panose="020B0609020000020004" pitchFamily="49" charset="0"/>
                      </a:endParaRPr>
                    </a:p>
                  </a:txBody>
                  <a:tcPr marL="9525" marR="9525" marT="9525" marB="0" anchor="b">
                    <a:solidFill>
                      <a:schemeClr val="accent4">
                        <a:lumMod val="40000"/>
                        <a:lumOff val="60000"/>
                      </a:schemeClr>
                    </a:solidFill>
                  </a:tcPr>
                </a:tc>
                <a:tc>
                  <a:txBody>
                    <a:bodyPr/>
                    <a:lstStyle/>
                    <a:p>
                      <a:pPr algn="r" fontAlgn="b"/>
                      <a:r>
                        <a:rPr lang="en-US" sz="1600" u="none" strike="noStrike" dirty="0">
                          <a:solidFill>
                            <a:schemeClr val="tx1"/>
                          </a:solidFill>
                          <a:effectLst/>
                          <a:latin typeface="Cascadia Code" panose="020B0609020000020004" pitchFamily="49" charset="0"/>
                          <a:cs typeface="Cascadia Code" panose="020B0609020000020004" pitchFamily="49" charset="0"/>
                        </a:rPr>
                        <a:t>0.78</a:t>
                      </a:r>
                      <a:endParaRPr lang="en-US" sz="1600" b="0" i="0" u="none" strike="noStrike" dirty="0">
                        <a:solidFill>
                          <a:schemeClr val="tx1"/>
                        </a:solidFill>
                        <a:effectLst/>
                        <a:latin typeface="Cascadia Code" panose="020B0609020000020004" pitchFamily="49" charset="0"/>
                        <a:cs typeface="Cascadia Code" panose="020B0609020000020004" pitchFamily="49" charset="0"/>
                      </a:endParaRPr>
                    </a:p>
                  </a:txBody>
                  <a:tcPr marL="9525" marR="9525" marT="9525" marB="0" anchor="b">
                    <a:solidFill>
                      <a:schemeClr val="accent4">
                        <a:lumMod val="40000"/>
                        <a:lumOff val="60000"/>
                      </a:schemeClr>
                    </a:solidFill>
                  </a:tcPr>
                </a:tc>
                <a:extLst>
                  <a:ext uri="{0D108BD9-81ED-4DB2-BD59-A6C34878D82A}">
                    <a16:rowId xmlns:a16="http://schemas.microsoft.com/office/drawing/2014/main" val="3723585294"/>
                  </a:ext>
                </a:extLst>
              </a:tr>
              <a:tr h="271963">
                <a:tc>
                  <a:txBody>
                    <a:bodyPr/>
                    <a:lstStyle/>
                    <a:p>
                      <a:pPr algn="l" fontAlgn="b"/>
                      <a:r>
                        <a:rPr lang="en-US" sz="1600" u="none" strike="noStrike" dirty="0" err="1">
                          <a:effectLst/>
                        </a:rPr>
                        <a:t>Newtonsoft.Json</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latin typeface="Cascadia Code" panose="020B0609020000020004" pitchFamily="49" charset="0"/>
                          <a:cs typeface="Cascadia Code" panose="020B0609020000020004" pitchFamily="49" charset="0"/>
                        </a:rPr>
                        <a:t>0.775628</a:t>
                      </a:r>
                      <a:endParaRPr lang="en-US" sz="1600" b="0" i="0" u="none" strike="noStrike">
                        <a:solidFill>
                          <a:srgbClr val="000000"/>
                        </a:solidFill>
                        <a:effectLst/>
                        <a:latin typeface="Cascadia Code" panose="020B0609020000020004" pitchFamily="49" charset="0"/>
                        <a:cs typeface="Cascadia Code" panose="020B0609020000020004" pitchFamily="49" charset="0"/>
                      </a:endParaRPr>
                    </a:p>
                  </a:txBody>
                  <a:tcPr marL="9525" marR="9525" marT="9525" marB="0" anchor="b"/>
                </a:tc>
                <a:tc>
                  <a:txBody>
                    <a:bodyPr/>
                    <a:lstStyle/>
                    <a:p>
                      <a:pPr algn="r" fontAlgn="b"/>
                      <a:r>
                        <a:rPr lang="en-US" sz="1600" u="none" strike="noStrike">
                          <a:effectLst/>
                          <a:latin typeface="Cascadia Code" panose="020B0609020000020004" pitchFamily="49" charset="0"/>
                          <a:cs typeface="Cascadia Code" panose="020B0609020000020004" pitchFamily="49" charset="0"/>
                        </a:rPr>
                        <a:t>0.792198</a:t>
                      </a:r>
                      <a:endParaRPr lang="en-US" sz="1600" b="0" i="0" u="none" strike="noStrike">
                        <a:solidFill>
                          <a:srgbClr val="000000"/>
                        </a:solidFill>
                        <a:effectLst/>
                        <a:latin typeface="Cascadia Code" panose="020B0609020000020004" pitchFamily="49" charset="0"/>
                        <a:cs typeface="Cascadia Code" panose="020B0609020000020004" pitchFamily="49" charset="0"/>
                      </a:endParaRPr>
                    </a:p>
                  </a:txBody>
                  <a:tcPr marL="9525" marR="9525" marT="9525" marB="0" anchor="b"/>
                </a:tc>
                <a:tc>
                  <a:txBody>
                    <a:bodyPr/>
                    <a:lstStyle/>
                    <a:p>
                      <a:pPr algn="r" fontAlgn="b"/>
                      <a:r>
                        <a:rPr lang="en-US" sz="1600" u="none" strike="noStrike" dirty="0">
                          <a:effectLst/>
                          <a:latin typeface="Cascadia Code" panose="020B0609020000020004" pitchFamily="49" charset="0"/>
                          <a:cs typeface="Cascadia Code" panose="020B0609020000020004" pitchFamily="49" charset="0"/>
                        </a:rPr>
                        <a:t>2.09</a:t>
                      </a:r>
                      <a:endParaRPr lang="en-US" sz="1600" b="0" i="0" u="none" strike="noStrike" dirty="0">
                        <a:solidFill>
                          <a:srgbClr val="000000"/>
                        </a:solidFill>
                        <a:effectLst/>
                        <a:latin typeface="Cascadia Code" panose="020B0609020000020004" pitchFamily="49" charset="0"/>
                        <a:cs typeface="Cascadia Code" panose="020B0609020000020004" pitchFamily="49" charset="0"/>
                      </a:endParaRPr>
                    </a:p>
                  </a:txBody>
                  <a:tcPr marL="9525" marR="9525" marT="9525" marB="0" anchor="b"/>
                </a:tc>
                <a:extLst>
                  <a:ext uri="{0D108BD9-81ED-4DB2-BD59-A6C34878D82A}">
                    <a16:rowId xmlns:a16="http://schemas.microsoft.com/office/drawing/2014/main" val="3254346067"/>
                  </a:ext>
                </a:extLst>
              </a:tr>
              <a:tr h="295767">
                <a:tc>
                  <a:txBody>
                    <a:bodyPr/>
                    <a:lstStyle/>
                    <a:p>
                      <a:pPr algn="l" fontAlgn="b"/>
                      <a:r>
                        <a:rPr lang="en-US" sz="1600" u="none" strike="noStrike">
                          <a:effectLst/>
                        </a:rPr>
                        <a:t>AngleSharp</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latin typeface="Cascadia Code" panose="020B0609020000020004" pitchFamily="49" charset="0"/>
                          <a:cs typeface="Cascadia Code" panose="020B0609020000020004" pitchFamily="49" charset="0"/>
                        </a:rPr>
                        <a:t>2.203796</a:t>
                      </a:r>
                      <a:endParaRPr lang="en-US" sz="1600" b="0" i="0" u="none" strike="noStrike">
                        <a:solidFill>
                          <a:srgbClr val="000000"/>
                        </a:solidFill>
                        <a:effectLst/>
                        <a:latin typeface="Cascadia Code" panose="020B0609020000020004" pitchFamily="49" charset="0"/>
                        <a:cs typeface="Cascadia Code" panose="020B0609020000020004" pitchFamily="49" charset="0"/>
                      </a:endParaRPr>
                    </a:p>
                  </a:txBody>
                  <a:tcPr marL="9525" marR="9525" marT="9525" marB="0" anchor="b"/>
                </a:tc>
                <a:tc>
                  <a:txBody>
                    <a:bodyPr/>
                    <a:lstStyle/>
                    <a:p>
                      <a:pPr algn="r" fontAlgn="b"/>
                      <a:r>
                        <a:rPr lang="en-US" sz="1600" u="none" strike="noStrike">
                          <a:effectLst/>
                          <a:latin typeface="Cascadia Code" panose="020B0609020000020004" pitchFamily="49" charset="0"/>
                          <a:cs typeface="Cascadia Code" panose="020B0609020000020004" pitchFamily="49" charset="0"/>
                        </a:rPr>
                        <a:t>2.233484</a:t>
                      </a:r>
                      <a:endParaRPr lang="en-US" sz="1600" b="0" i="0" u="none" strike="noStrike">
                        <a:solidFill>
                          <a:srgbClr val="000000"/>
                        </a:solidFill>
                        <a:effectLst/>
                        <a:latin typeface="Cascadia Code" panose="020B0609020000020004" pitchFamily="49" charset="0"/>
                        <a:cs typeface="Cascadia Code" panose="020B0609020000020004" pitchFamily="49" charset="0"/>
                      </a:endParaRPr>
                    </a:p>
                  </a:txBody>
                  <a:tcPr marL="9525" marR="9525" marT="9525" marB="0" anchor="b"/>
                </a:tc>
                <a:tc>
                  <a:txBody>
                    <a:bodyPr/>
                    <a:lstStyle/>
                    <a:p>
                      <a:pPr algn="r" fontAlgn="b"/>
                      <a:r>
                        <a:rPr lang="en-US" sz="1600" u="none" strike="noStrike" dirty="0">
                          <a:effectLst/>
                          <a:latin typeface="Cascadia Code" panose="020B0609020000020004" pitchFamily="49" charset="0"/>
                          <a:cs typeface="Cascadia Code" panose="020B0609020000020004" pitchFamily="49" charset="0"/>
                        </a:rPr>
                        <a:t>1.33</a:t>
                      </a:r>
                      <a:endParaRPr lang="en-US" sz="1600" b="0" i="0" u="none" strike="noStrike" dirty="0">
                        <a:solidFill>
                          <a:srgbClr val="000000"/>
                        </a:solidFill>
                        <a:effectLst/>
                        <a:latin typeface="Cascadia Code" panose="020B0609020000020004" pitchFamily="49" charset="0"/>
                        <a:cs typeface="Cascadia Code" panose="020B0609020000020004" pitchFamily="49" charset="0"/>
                      </a:endParaRPr>
                    </a:p>
                  </a:txBody>
                  <a:tcPr marL="9525" marR="9525" marT="9525" marB="0" anchor="b"/>
                </a:tc>
                <a:extLst>
                  <a:ext uri="{0D108BD9-81ED-4DB2-BD59-A6C34878D82A}">
                    <a16:rowId xmlns:a16="http://schemas.microsoft.com/office/drawing/2014/main" val="1896516998"/>
                  </a:ext>
                </a:extLst>
              </a:tr>
              <a:tr h="295767">
                <a:tc>
                  <a:txBody>
                    <a:bodyPr/>
                    <a:lstStyle/>
                    <a:p>
                      <a:pPr algn="l" fontAlgn="b"/>
                      <a:r>
                        <a:rPr lang="en-US" sz="1600" u="none" strike="noStrike">
                          <a:effectLst/>
                        </a:rPr>
                        <a:t>NLog</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latin typeface="Cascadia Code" panose="020B0609020000020004" pitchFamily="49" charset="0"/>
                          <a:cs typeface="Cascadia Code" panose="020B0609020000020004" pitchFamily="49" charset="0"/>
                        </a:rPr>
                        <a:t>1.218776</a:t>
                      </a:r>
                      <a:endParaRPr lang="en-US" sz="1600" b="0" i="0" u="none" strike="noStrike" dirty="0">
                        <a:solidFill>
                          <a:srgbClr val="000000"/>
                        </a:solidFill>
                        <a:effectLst/>
                        <a:latin typeface="Cascadia Code" panose="020B0609020000020004" pitchFamily="49" charset="0"/>
                        <a:cs typeface="Cascadia Code" panose="020B0609020000020004" pitchFamily="49" charset="0"/>
                      </a:endParaRPr>
                    </a:p>
                  </a:txBody>
                  <a:tcPr marL="9525" marR="9525" marT="9525" marB="0" anchor="b"/>
                </a:tc>
                <a:tc>
                  <a:txBody>
                    <a:bodyPr/>
                    <a:lstStyle/>
                    <a:p>
                      <a:pPr algn="r" fontAlgn="b"/>
                      <a:r>
                        <a:rPr lang="en-US" sz="1600" u="none" strike="noStrike">
                          <a:effectLst/>
                          <a:latin typeface="Cascadia Code" panose="020B0609020000020004" pitchFamily="49" charset="0"/>
                          <a:cs typeface="Cascadia Code" panose="020B0609020000020004" pitchFamily="49" charset="0"/>
                        </a:rPr>
                        <a:t>1.212346</a:t>
                      </a:r>
                      <a:endParaRPr lang="en-US" sz="1600" b="0" i="0" u="none" strike="noStrike">
                        <a:solidFill>
                          <a:srgbClr val="000000"/>
                        </a:solidFill>
                        <a:effectLst/>
                        <a:latin typeface="Cascadia Code" panose="020B0609020000020004" pitchFamily="49" charset="0"/>
                        <a:cs typeface="Cascadia Code" panose="020B0609020000020004" pitchFamily="49" charset="0"/>
                      </a:endParaRPr>
                    </a:p>
                  </a:txBody>
                  <a:tcPr marL="9525" marR="9525" marT="9525" marB="0" anchor="b"/>
                </a:tc>
                <a:tc>
                  <a:txBody>
                    <a:bodyPr/>
                    <a:lstStyle/>
                    <a:p>
                      <a:pPr algn="r" fontAlgn="b"/>
                      <a:r>
                        <a:rPr lang="en-US" sz="1600" u="none" strike="noStrike" dirty="0">
                          <a:effectLst/>
                          <a:latin typeface="Cascadia Code" panose="020B0609020000020004" pitchFamily="49" charset="0"/>
                          <a:cs typeface="Cascadia Code" panose="020B0609020000020004" pitchFamily="49" charset="0"/>
                        </a:rPr>
                        <a:t>0.53</a:t>
                      </a:r>
                      <a:endParaRPr lang="en-US" sz="1600" b="0" i="0" u="none" strike="noStrike" dirty="0">
                        <a:solidFill>
                          <a:srgbClr val="000000"/>
                        </a:solidFill>
                        <a:effectLst/>
                        <a:latin typeface="Cascadia Code" panose="020B0609020000020004" pitchFamily="49" charset="0"/>
                        <a:cs typeface="Cascadia Code" panose="020B0609020000020004" pitchFamily="49" charset="0"/>
                      </a:endParaRPr>
                    </a:p>
                  </a:txBody>
                  <a:tcPr marL="9525" marR="9525" marT="9525" marB="0" anchor="b"/>
                </a:tc>
                <a:extLst>
                  <a:ext uri="{0D108BD9-81ED-4DB2-BD59-A6C34878D82A}">
                    <a16:rowId xmlns:a16="http://schemas.microsoft.com/office/drawing/2014/main" val="3115336915"/>
                  </a:ext>
                </a:extLst>
              </a:tr>
              <a:tr h="295767">
                <a:tc>
                  <a:txBody>
                    <a:bodyPr/>
                    <a:lstStyle/>
                    <a:p>
                      <a:pPr algn="l" fontAlgn="b"/>
                      <a:r>
                        <a:rPr lang="en-US" sz="1600" u="none" strike="noStrike">
                          <a:effectLst/>
                        </a:rPr>
                        <a:t>NodaTime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latin typeface="Cascadia Code" panose="020B0609020000020004" pitchFamily="49" charset="0"/>
                          <a:cs typeface="Cascadia Code" panose="020B0609020000020004" pitchFamily="49" charset="0"/>
                        </a:rPr>
                        <a:t>1.570425</a:t>
                      </a:r>
                      <a:endParaRPr lang="en-US" sz="1600" b="0" i="0" u="none" strike="noStrike">
                        <a:solidFill>
                          <a:srgbClr val="000000"/>
                        </a:solidFill>
                        <a:effectLst/>
                        <a:latin typeface="Cascadia Code" panose="020B0609020000020004" pitchFamily="49" charset="0"/>
                        <a:cs typeface="Cascadia Code" panose="020B0609020000020004" pitchFamily="49" charset="0"/>
                      </a:endParaRPr>
                    </a:p>
                  </a:txBody>
                  <a:tcPr marL="9525" marR="9525" marT="9525" marB="0" anchor="b"/>
                </a:tc>
                <a:tc>
                  <a:txBody>
                    <a:bodyPr/>
                    <a:lstStyle/>
                    <a:p>
                      <a:pPr algn="r" fontAlgn="b"/>
                      <a:r>
                        <a:rPr lang="en-US" sz="1600" u="none" strike="noStrike">
                          <a:effectLst/>
                          <a:latin typeface="Cascadia Code" panose="020B0609020000020004" pitchFamily="49" charset="0"/>
                          <a:cs typeface="Cascadia Code" panose="020B0609020000020004" pitchFamily="49" charset="0"/>
                        </a:rPr>
                        <a:t>1.576338</a:t>
                      </a:r>
                      <a:endParaRPr lang="en-US" sz="1600" b="0" i="0" u="none" strike="noStrike">
                        <a:solidFill>
                          <a:srgbClr val="000000"/>
                        </a:solidFill>
                        <a:effectLst/>
                        <a:latin typeface="Cascadia Code" panose="020B0609020000020004" pitchFamily="49" charset="0"/>
                        <a:cs typeface="Cascadia Code" panose="020B0609020000020004" pitchFamily="49" charset="0"/>
                      </a:endParaRPr>
                    </a:p>
                  </a:txBody>
                  <a:tcPr marL="9525" marR="9525" marT="9525" marB="0" anchor="b"/>
                </a:tc>
                <a:tc>
                  <a:txBody>
                    <a:bodyPr/>
                    <a:lstStyle/>
                    <a:p>
                      <a:pPr algn="r" fontAlgn="b"/>
                      <a:r>
                        <a:rPr lang="en-US" sz="1600" u="none" strike="noStrike" dirty="0">
                          <a:effectLst/>
                          <a:latin typeface="Cascadia Code" panose="020B0609020000020004" pitchFamily="49" charset="0"/>
                          <a:cs typeface="Cascadia Code" panose="020B0609020000020004" pitchFamily="49" charset="0"/>
                        </a:rPr>
                        <a:t>0.38</a:t>
                      </a:r>
                      <a:endParaRPr lang="en-US" sz="1600" b="0" i="0" u="none" strike="noStrike" dirty="0">
                        <a:solidFill>
                          <a:srgbClr val="000000"/>
                        </a:solidFill>
                        <a:effectLst/>
                        <a:latin typeface="Cascadia Code" panose="020B0609020000020004" pitchFamily="49" charset="0"/>
                        <a:cs typeface="Cascadia Code" panose="020B0609020000020004" pitchFamily="49" charset="0"/>
                      </a:endParaRPr>
                    </a:p>
                  </a:txBody>
                  <a:tcPr marL="9525" marR="9525" marT="9525" marB="0" anchor="b"/>
                </a:tc>
                <a:extLst>
                  <a:ext uri="{0D108BD9-81ED-4DB2-BD59-A6C34878D82A}">
                    <a16:rowId xmlns:a16="http://schemas.microsoft.com/office/drawing/2014/main" val="4177526450"/>
                  </a:ext>
                </a:extLst>
              </a:tr>
            </a:tbl>
          </a:graphicData>
        </a:graphic>
      </p:graphicFrame>
    </p:spTree>
    <p:extLst>
      <p:ext uri="{BB962C8B-B14F-4D97-AF65-F5344CB8AC3E}">
        <p14:creationId xmlns:p14="http://schemas.microsoft.com/office/powerpoint/2010/main" val="2608747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Results</a:t>
            </a:r>
          </a:p>
        </p:txBody>
      </p:sp>
      <p:sp>
        <p:nvSpPr>
          <p:cNvPr id="5" name="Rectangle 4">
            <a:extLst>
              <a:ext uri="{FF2B5EF4-FFF2-40B4-BE49-F238E27FC236}">
                <a16:creationId xmlns:a16="http://schemas.microsoft.com/office/drawing/2014/main" id="{A7EBEB82-4FAB-41C9-8706-5389E778DCD2}"/>
              </a:ext>
            </a:extLst>
          </p:cNvPr>
          <p:cNvSpPr/>
          <p:nvPr/>
        </p:nvSpPr>
        <p:spPr>
          <a:xfrm>
            <a:off x="1395386" y="1690688"/>
            <a:ext cx="9341108" cy="1477328"/>
          </a:xfrm>
          <a:prstGeom prst="rect">
            <a:avLst/>
          </a:prstGeom>
        </p:spPr>
        <p:txBody>
          <a:bodyPr wrap="square">
            <a:spAutoFit/>
          </a:bodyPr>
          <a:lstStyle/>
          <a:p>
            <a:r>
              <a:rPr lang="en-US" dirty="0">
                <a:latin typeface="Cascadia Code" panose="020B0609020000020004" pitchFamily="49" charset="0"/>
                <a:cs typeface="Cascadia Code" panose="020B0609020000020004" pitchFamily="49" charset="0"/>
              </a:rPr>
              <a:t>[Benchmark]</a:t>
            </a:r>
          </a:p>
          <a:p>
            <a:r>
              <a:rPr lang="en-US" dirty="0">
                <a:latin typeface="Cascadia Code" panose="020B0609020000020004" pitchFamily="49" charset="0"/>
                <a:cs typeface="Cascadia Code" panose="020B0609020000020004" pitchFamily="49" charset="0"/>
              </a:rPr>
              <a:t>public </a:t>
            </a:r>
            <a:r>
              <a:rPr lang="en-US" dirty="0" err="1">
                <a:latin typeface="Cascadia Code" panose="020B0609020000020004" pitchFamily="49" charset="0"/>
                <a:cs typeface="Cascadia Code" panose="020B0609020000020004" pitchFamily="49" charset="0"/>
              </a:rPr>
              <a:t>ExpressionSyntax</a:t>
            </a:r>
            <a:r>
              <a:rPr lang="en-US" dirty="0">
                <a:latin typeface="Cascadia Code" panose="020B0609020000020004" pitchFamily="49" charset="0"/>
                <a:cs typeface="Cascadia Code" panose="020B0609020000020004" pitchFamily="49" charset="0"/>
              </a:rPr>
              <a:t> </a:t>
            </a:r>
            <a:r>
              <a:rPr lang="en-US" dirty="0" err="1">
                <a:latin typeface="Cascadia Code" panose="020B0609020000020004" pitchFamily="49" charset="0"/>
                <a:cs typeface="Cascadia Code" panose="020B0609020000020004" pitchFamily="49" charset="0"/>
              </a:rPr>
              <a:t>ParseWithTabs</a:t>
            </a:r>
            <a:r>
              <a:rPr lang="en-US" dirty="0">
                <a:latin typeface="Cascadia Code" panose="020B0609020000020004" pitchFamily="49" charset="0"/>
                <a:cs typeface="Cascadia Code" panose="020B0609020000020004" pitchFamily="49" charset="0"/>
              </a:rPr>
              <a:t>()</a:t>
            </a:r>
          </a:p>
          <a:p>
            <a:r>
              <a:rPr lang="en-US" dirty="0">
                <a:latin typeface="Cascadia Code" panose="020B0609020000020004" pitchFamily="49" charset="0"/>
                <a:cs typeface="Cascadia Code" panose="020B0609020000020004" pitchFamily="49" charset="0"/>
              </a:rPr>
              <a:t>{</a:t>
            </a:r>
          </a:p>
          <a:p>
            <a:r>
              <a:rPr lang="en-US" dirty="0">
                <a:latin typeface="Cascadia Code" panose="020B0609020000020004" pitchFamily="49" charset="0"/>
                <a:cs typeface="Cascadia Code" panose="020B0609020000020004" pitchFamily="49" charset="0"/>
              </a:rPr>
              <a:t>  return </a:t>
            </a:r>
            <a:r>
              <a:rPr lang="en-US" dirty="0" err="1">
                <a:latin typeface="Cascadia Code" panose="020B0609020000020004" pitchFamily="49" charset="0"/>
                <a:cs typeface="Cascadia Code" panose="020B0609020000020004" pitchFamily="49" charset="0"/>
              </a:rPr>
              <a:t>SyntaxFactory.ParseExpression</a:t>
            </a:r>
            <a:r>
              <a:rPr lang="en-US" dirty="0">
                <a:latin typeface="Cascadia Code" panose="020B0609020000020004" pitchFamily="49" charset="0"/>
                <a:cs typeface="Cascadia Code" panose="020B0609020000020004" pitchFamily="49" charset="0"/>
              </a:rPr>
              <a:t>("		</a:t>
            </a:r>
            <a:r>
              <a:rPr lang="en-US" dirty="0" err="1">
                <a:latin typeface="Cascadia Code" panose="020B0609020000020004" pitchFamily="49" charset="0"/>
                <a:cs typeface="Cascadia Code" panose="020B0609020000020004" pitchFamily="49" charset="0"/>
              </a:rPr>
              <a:t>myObject</a:t>
            </a:r>
            <a:r>
              <a:rPr lang="en-US" dirty="0">
                <a:latin typeface="Cascadia Code" panose="020B0609020000020004" pitchFamily="49" charset="0"/>
                <a:cs typeface="Cascadia Code" panose="020B0609020000020004" pitchFamily="49" charset="0"/>
              </a:rPr>
              <a:t> != null");</a:t>
            </a:r>
          </a:p>
          <a:p>
            <a:r>
              <a:rPr lang="en-US" dirty="0">
                <a:latin typeface="Cascadia Code" panose="020B0609020000020004" pitchFamily="49" charset="0"/>
                <a:cs typeface="Cascadia Code" panose="020B0609020000020004" pitchFamily="49" charset="0"/>
              </a:rPr>
              <a:t>}</a:t>
            </a:r>
          </a:p>
        </p:txBody>
      </p:sp>
      <p:sp>
        <p:nvSpPr>
          <p:cNvPr id="6" name="Rectangle 5">
            <a:extLst>
              <a:ext uri="{FF2B5EF4-FFF2-40B4-BE49-F238E27FC236}">
                <a16:creationId xmlns:a16="http://schemas.microsoft.com/office/drawing/2014/main" id="{9AFF9F6B-B7C0-49A1-A2BE-471F871B2304}"/>
              </a:ext>
            </a:extLst>
          </p:cNvPr>
          <p:cNvSpPr/>
          <p:nvPr/>
        </p:nvSpPr>
        <p:spPr>
          <a:xfrm>
            <a:off x="1395386" y="4566191"/>
            <a:ext cx="9103806" cy="1477328"/>
          </a:xfrm>
          <a:prstGeom prst="rect">
            <a:avLst/>
          </a:prstGeom>
        </p:spPr>
        <p:txBody>
          <a:bodyPr wrap="square">
            <a:spAutoFit/>
          </a:bodyPr>
          <a:lstStyle/>
          <a:p>
            <a:r>
              <a:rPr lang="en-US" dirty="0">
                <a:latin typeface="Cascadia Code" panose="020B0609020000020004" pitchFamily="49" charset="0"/>
                <a:cs typeface="Cascadia Code" panose="020B0609020000020004" pitchFamily="49" charset="0"/>
              </a:rPr>
              <a:t>[Benchmark]</a:t>
            </a:r>
          </a:p>
          <a:p>
            <a:r>
              <a:rPr lang="en-US" dirty="0">
                <a:latin typeface="Cascadia Code" panose="020B0609020000020004" pitchFamily="49" charset="0"/>
                <a:cs typeface="Cascadia Code" panose="020B0609020000020004" pitchFamily="49" charset="0"/>
              </a:rPr>
              <a:t>public </a:t>
            </a:r>
            <a:r>
              <a:rPr lang="en-US" dirty="0" err="1">
                <a:latin typeface="Cascadia Code" panose="020B0609020000020004" pitchFamily="49" charset="0"/>
                <a:cs typeface="Cascadia Code" panose="020B0609020000020004" pitchFamily="49" charset="0"/>
              </a:rPr>
              <a:t>ExpressionSyntax</a:t>
            </a:r>
            <a:r>
              <a:rPr lang="en-US" dirty="0">
                <a:latin typeface="Cascadia Code" panose="020B0609020000020004" pitchFamily="49" charset="0"/>
                <a:cs typeface="Cascadia Code" panose="020B0609020000020004" pitchFamily="49" charset="0"/>
              </a:rPr>
              <a:t> </a:t>
            </a:r>
            <a:r>
              <a:rPr lang="en-US" dirty="0" err="1">
                <a:latin typeface="Cascadia Code" panose="020B0609020000020004" pitchFamily="49" charset="0"/>
                <a:cs typeface="Cascadia Code" panose="020B0609020000020004" pitchFamily="49" charset="0"/>
              </a:rPr>
              <a:t>ParseWithSpaces</a:t>
            </a:r>
            <a:r>
              <a:rPr lang="en-US" dirty="0">
                <a:latin typeface="Cascadia Code" panose="020B0609020000020004" pitchFamily="49" charset="0"/>
                <a:cs typeface="Cascadia Code" panose="020B0609020000020004" pitchFamily="49" charset="0"/>
              </a:rPr>
              <a:t>()</a:t>
            </a:r>
          </a:p>
          <a:p>
            <a:r>
              <a:rPr lang="en-US" dirty="0">
                <a:latin typeface="Cascadia Code" panose="020B0609020000020004" pitchFamily="49" charset="0"/>
                <a:cs typeface="Cascadia Code" panose="020B0609020000020004" pitchFamily="49" charset="0"/>
              </a:rPr>
              <a:t>{</a:t>
            </a:r>
          </a:p>
          <a:p>
            <a:r>
              <a:rPr lang="en-US" dirty="0">
                <a:latin typeface="Cascadia Code" panose="020B0609020000020004" pitchFamily="49" charset="0"/>
                <a:cs typeface="Cascadia Code" panose="020B0609020000020004" pitchFamily="49" charset="0"/>
              </a:rPr>
              <a:t>  return </a:t>
            </a:r>
            <a:r>
              <a:rPr lang="en-US" dirty="0" err="1">
                <a:latin typeface="Cascadia Code" panose="020B0609020000020004" pitchFamily="49" charset="0"/>
                <a:cs typeface="Cascadia Code" panose="020B0609020000020004" pitchFamily="49" charset="0"/>
              </a:rPr>
              <a:t>SyntaxFactory.ParseExpression</a:t>
            </a:r>
            <a:r>
              <a:rPr lang="en-US" dirty="0">
                <a:latin typeface="Cascadia Code" panose="020B0609020000020004" pitchFamily="49" charset="0"/>
                <a:cs typeface="Cascadia Code" panose="020B0609020000020004" pitchFamily="49" charset="0"/>
              </a:rPr>
              <a:t>("      </a:t>
            </a:r>
            <a:r>
              <a:rPr lang="en-US" dirty="0" err="1">
                <a:latin typeface="Cascadia Code" panose="020B0609020000020004" pitchFamily="49" charset="0"/>
                <a:cs typeface="Cascadia Code" panose="020B0609020000020004" pitchFamily="49" charset="0"/>
              </a:rPr>
              <a:t>myObject</a:t>
            </a:r>
            <a:r>
              <a:rPr lang="en-US" dirty="0">
                <a:latin typeface="Cascadia Code" panose="020B0609020000020004" pitchFamily="49" charset="0"/>
                <a:cs typeface="Cascadia Code" panose="020B0609020000020004" pitchFamily="49" charset="0"/>
              </a:rPr>
              <a:t> != null");</a:t>
            </a:r>
          </a:p>
          <a:p>
            <a:r>
              <a:rPr lang="en-US" dirty="0">
                <a:latin typeface="Cascadia Code" panose="020B0609020000020004" pitchFamily="49" charset="0"/>
                <a:cs typeface="Cascadia Code" panose="020B0609020000020004" pitchFamily="49" charset="0"/>
              </a:rPr>
              <a:t>}</a:t>
            </a:r>
          </a:p>
        </p:txBody>
      </p:sp>
      <p:sp>
        <p:nvSpPr>
          <p:cNvPr id="7" name="TextBox 6">
            <a:extLst>
              <a:ext uri="{FF2B5EF4-FFF2-40B4-BE49-F238E27FC236}">
                <a16:creationId xmlns:a16="http://schemas.microsoft.com/office/drawing/2014/main" id="{87BCB158-3C8A-41A9-9679-B533E027887F}"/>
              </a:ext>
            </a:extLst>
          </p:cNvPr>
          <p:cNvSpPr txBox="1"/>
          <p:nvPr/>
        </p:nvSpPr>
        <p:spPr>
          <a:xfrm>
            <a:off x="4601017" y="3682437"/>
            <a:ext cx="6782626" cy="369332"/>
          </a:xfrm>
          <a:prstGeom prst="rect">
            <a:avLst/>
          </a:prstGeom>
          <a:noFill/>
        </p:spPr>
        <p:txBody>
          <a:bodyPr wrap="none" rtlCol="0">
            <a:spAutoFit/>
          </a:bodyPr>
          <a:lstStyle/>
          <a:p>
            <a:r>
              <a:rPr lang="en-US" dirty="0" err="1">
                <a:latin typeface="Cascadia Code" panose="020B0609020000020004" pitchFamily="49" charset="0"/>
                <a:cs typeface="Cascadia Code" panose="020B0609020000020004" pitchFamily="49" charset="0"/>
              </a:rPr>
              <a:t>SyntaxTrivia</a:t>
            </a:r>
            <a:r>
              <a:rPr lang="en-US" dirty="0">
                <a:latin typeface="Cascadia Code" panose="020B0609020000020004" pitchFamily="49" charset="0"/>
                <a:cs typeface="Cascadia Code" panose="020B0609020000020004" pitchFamily="49" charset="0"/>
              </a:rPr>
              <a:t>, Kind == </a:t>
            </a:r>
            <a:r>
              <a:rPr lang="en-US" dirty="0" err="1">
                <a:latin typeface="Cascadia Code" panose="020B0609020000020004" pitchFamily="49" charset="0"/>
                <a:cs typeface="Cascadia Code" panose="020B0609020000020004" pitchFamily="49" charset="0"/>
              </a:rPr>
              <a:t>SyntaxKind.WhitespaceTrivia</a:t>
            </a:r>
            <a:endParaRPr lang="en-US" dirty="0">
              <a:latin typeface="Cascadia Code" panose="020B0609020000020004" pitchFamily="49" charset="0"/>
              <a:cs typeface="Cascadia Code" panose="020B0609020000020004" pitchFamily="49" charset="0"/>
            </a:endParaRPr>
          </a:p>
        </p:txBody>
      </p:sp>
      <p:cxnSp>
        <p:nvCxnSpPr>
          <p:cNvPr id="8" name="Straight Arrow Connector 7">
            <a:extLst>
              <a:ext uri="{FF2B5EF4-FFF2-40B4-BE49-F238E27FC236}">
                <a16:creationId xmlns:a16="http://schemas.microsoft.com/office/drawing/2014/main" id="{9E3387B8-BD73-490D-9C95-59FDEB131C5A}"/>
              </a:ext>
            </a:extLst>
          </p:cNvPr>
          <p:cNvCxnSpPr>
            <a:stCxn id="7" idx="0"/>
          </p:cNvCxnSpPr>
          <p:nvPr/>
        </p:nvCxnSpPr>
        <p:spPr>
          <a:xfrm flipH="1" flipV="1">
            <a:off x="7213589" y="2730967"/>
            <a:ext cx="778741" cy="95147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E188595-F5C9-4BAE-99A8-B74AE34F6100}"/>
              </a:ext>
            </a:extLst>
          </p:cNvPr>
          <p:cNvCxnSpPr>
            <a:stCxn id="7" idx="2"/>
          </p:cNvCxnSpPr>
          <p:nvPr/>
        </p:nvCxnSpPr>
        <p:spPr>
          <a:xfrm flipH="1">
            <a:off x="6871945" y="4051769"/>
            <a:ext cx="1120385" cy="142239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62360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Results</a:t>
            </a:r>
          </a:p>
        </p:txBody>
      </p:sp>
      <p:pic>
        <p:nvPicPr>
          <p:cNvPr id="6" name="Picture 5">
            <a:extLst>
              <a:ext uri="{FF2B5EF4-FFF2-40B4-BE49-F238E27FC236}">
                <a16:creationId xmlns:a16="http://schemas.microsoft.com/office/drawing/2014/main" id="{229EC685-FCF9-4995-9FBF-8E03622EB5E7}"/>
              </a:ext>
            </a:extLst>
          </p:cNvPr>
          <p:cNvPicPr>
            <a:picLocks noChangeAspect="1"/>
          </p:cNvPicPr>
          <p:nvPr/>
        </p:nvPicPr>
        <p:blipFill>
          <a:blip r:embed="rId3"/>
          <a:stretch>
            <a:fillRect/>
          </a:stretch>
        </p:blipFill>
        <p:spPr>
          <a:xfrm>
            <a:off x="2316532" y="2536252"/>
            <a:ext cx="7558935" cy="2092763"/>
          </a:xfrm>
          <a:prstGeom prst="rect">
            <a:avLst/>
          </a:prstGeom>
        </p:spPr>
      </p:pic>
    </p:spTree>
    <p:extLst>
      <p:ext uri="{BB962C8B-B14F-4D97-AF65-F5344CB8AC3E}">
        <p14:creationId xmlns:p14="http://schemas.microsoft.com/office/powerpoint/2010/main" val="32107266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Results</a:t>
            </a:r>
          </a:p>
        </p:txBody>
      </p:sp>
      <p:pic>
        <p:nvPicPr>
          <p:cNvPr id="4" name="Picture 3">
            <a:extLst>
              <a:ext uri="{FF2B5EF4-FFF2-40B4-BE49-F238E27FC236}">
                <a16:creationId xmlns:a16="http://schemas.microsoft.com/office/drawing/2014/main" id="{7270B39F-120F-46A2-A13D-324B3964F5DC}"/>
              </a:ext>
            </a:extLst>
          </p:cNvPr>
          <p:cNvPicPr>
            <a:picLocks noChangeAspect="1"/>
          </p:cNvPicPr>
          <p:nvPr/>
        </p:nvPicPr>
        <p:blipFill>
          <a:blip r:embed="rId3"/>
          <a:stretch>
            <a:fillRect/>
          </a:stretch>
        </p:blipFill>
        <p:spPr>
          <a:xfrm>
            <a:off x="2464196" y="1449900"/>
            <a:ext cx="7263607" cy="4662665"/>
          </a:xfrm>
          <a:prstGeom prst="rect">
            <a:avLst/>
          </a:prstGeom>
        </p:spPr>
      </p:pic>
    </p:spTree>
    <p:extLst>
      <p:ext uri="{BB962C8B-B14F-4D97-AF65-F5344CB8AC3E}">
        <p14:creationId xmlns:p14="http://schemas.microsoft.com/office/powerpoint/2010/main" val="1431595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Results</a:t>
            </a:r>
          </a:p>
        </p:txBody>
      </p:sp>
      <p:pic>
        <p:nvPicPr>
          <p:cNvPr id="6" name="Picture 5">
            <a:extLst>
              <a:ext uri="{FF2B5EF4-FFF2-40B4-BE49-F238E27FC236}">
                <a16:creationId xmlns:a16="http://schemas.microsoft.com/office/drawing/2014/main" id="{AEECA65C-63EB-4E1D-BFC1-EA1BF90CAC70}"/>
              </a:ext>
            </a:extLst>
          </p:cNvPr>
          <p:cNvPicPr>
            <a:picLocks noChangeAspect="1"/>
          </p:cNvPicPr>
          <p:nvPr/>
        </p:nvPicPr>
        <p:blipFill>
          <a:blip r:embed="rId3"/>
          <a:stretch>
            <a:fillRect/>
          </a:stretch>
        </p:blipFill>
        <p:spPr>
          <a:xfrm>
            <a:off x="1542881" y="2050881"/>
            <a:ext cx="9106238" cy="3567164"/>
          </a:xfrm>
          <a:prstGeom prst="rect">
            <a:avLst/>
          </a:prstGeom>
        </p:spPr>
      </p:pic>
      <p:sp>
        <p:nvSpPr>
          <p:cNvPr id="7" name="Rectangle 6">
            <a:extLst>
              <a:ext uri="{FF2B5EF4-FFF2-40B4-BE49-F238E27FC236}">
                <a16:creationId xmlns:a16="http://schemas.microsoft.com/office/drawing/2014/main" id="{B1762954-1345-4469-9A8E-15C1338C9C9D}"/>
              </a:ext>
            </a:extLst>
          </p:cNvPr>
          <p:cNvSpPr/>
          <p:nvPr/>
        </p:nvSpPr>
        <p:spPr>
          <a:xfrm>
            <a:off x="5151662" y="3834463"/>
            <a:ext cx="3858567" cy="477296"/>
          </a:xfrm>
          <a:prstGeom prst="rect">
            <a:avLst/>
          </a:prstGeom>
          <a:solidFill>
            <a:schemeClr val="accent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8227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Results</a:t>
            </a:r>
          </a:p>
        </p:txBody>
      </p:sp>
      <p:pic>
        <p:nvPicPr>
          <p:cNvPr id="5" name="Picture 4">
            <a:extLst>
              <a:ext uri="{FF2B5EF4-FFF2-40B4-BE49-F238E27FC236}">
                <a16:creationId xmlns:a16="http://schemas.microsoft.com/office/drawing/2014/main" id="{C06F06AB-C2FD-45B1-9818-846CF2A920E4}"/>
              </a:ext>
            </a:extLst>
          </p:cNvPr>
          <p:cNvPicPr>
            <a:picLocks noChangeAspect="1"/>
          </p:cNvPicPr>
          <p:nvPr/>
        </p:nvPicPr>
        <p:blipFill>
          <a:blip r:embed="rId3"/>
          <a:stretch>
            <a:fillRect/>
          </a:stretch>
        </p:blipFill>
        <p:spPr>
          <a:xfrm>
            <a:off x="1286667" y="1867299"/>
            <a:ext cx="9780070" cy="4029389"/>
          </a:xfrm>
          <a:prstGeom prst="rect">
            <a:avLst/>
          </a:prstGeom>
        </p:spPr>
      </p:pic>
      <p:sp>
        <p:nvSpPr>
          <p:cNvPr id="8" name="Rectangle 7">
            <a:extLst>
              <a:ext uri="{FF2B5EF4-FFF2-40B4-BE49-F238E27FC236}">
                <a16:creationId xmlns:a16="http://schemas.microsoft.com/office/drawing/2014/main" id="{57D52606-0D12-4BF9-8246-91F8CDE87A9E}"/>
              </a:ext>
            </a:extLst>
          </p:cNvPr>
          <p:cNvSpPr/>
          <p:nvPr/>
        </p:nvSpPr>
        <p:spPr>
          <a:xfrm>
            <a:off x="4945031" y="4183445"/>
            <a:ext cx="5385917" cy="477296"/>
          </a:xfrm>
          <a:prstGeom prst="rect">
            <a:avLst/>
          </a:prstGeom>
          <a:solidFill>
            <a:schemeClr val="accent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63526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Results</a:t>
            </a:r>
          </a:p>
        </p:txBody>
      </p:sp>
      <p:pic>
        <p:nvPicPr>
          <p:cNvPr id="6" name="Picture 5">
            <a:extLst>
              <a:ext uri="{FF2B5EF4-FFF2-40B4-BE49-F238E27FC236}">
                <a16:creationId xmlns:a16="http://schemas.microsoft.com/office/drawing/2014/main" id="{AA360187-2B90-42BC-A1EC-0A2C2B5370DA}"/>
              </a:ext>
            </a:extLst>
          </p:cNvPr>
          <p:cNvPicPr>
            <a:picLocks noChangeAspect="1"/>
          </p:cNvPicPr>
          <p:nvPr/>
        </p:nvPicPr>
        <p:blipFill>
          <a:blip r:embed="rId3"/>
          <a:stretch>
            <a:fillRect/>
          </a:stretch>
        </p:blipFill>
        <p:spPr>
          <a:xfrm>
            <a:off x="1099461" y="2205333"/>
            <a:ext cx="9993078" cy="3074794"/>
          </a:xfrm>
          <a:prstGeom prst="rect">
            <a:avLst/>
          </a:prstGeom>
        </p:spPr>
      </p:pic>
      <p:sp>
        <p:nvSpPr>
          <p:cNvPr id="7" name="Rectangle 6">
            <a:extLst>
              <a:ext uri="{FF2B5EF4-FFF2-40B4-BE49-F238E27FC236}">
                <a16:creationId xmlns:a16="http://schemas.microsoft.com/office/drawing/2014/main" id="{7E67A748-7505-4428-A849-A088E19AFE86}"/>
              </a:ext>
            </a:extLst>
          </p:cNvPr>
          <p:cNvSpPr/>
          <p:nvPr/>
        </p:nvSpPr>
        <p:spPr>
          <a:xfrm>
            <a:off x="3945860" y="3697510"/>
            <a:ext cx="6531429" cy="477296"/>
          </a:xfrm>
          <a:prstGeom prst="rect">
            <a:avLst/>
          </a:prstGeom>
          <a:solidFill>
            <a:schemeClr val="accent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16043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Conclusion</a:t>
            </a:r>
          </a:p>
        </p:txBody>
      </p:sp>
      <p:pic>
        <p:nvPicPr>
          <p:cNvPr id="5" name="Picture 4">
            <a:extLst>
              <a:ext uri="{FF2B5EF4-FFF2-40B4-BE49-F238E27FC236}">
                <a16:creationId xmlns:a16="http://schemas.microsoft.com/office/drawing/2014/main" id="{6FD282FE-4800-41A7-B602-21BD5D91D6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3921" y="1555883"/>
            <a:ext cx="8484158" cy="4428730"/>
          </a:xfrm>
          <a:prstGeom prst="rect">
            <a:avLst/>
          </a:prstGeom>
        </p:spPr>
      </p:pic>
      <p:sp>
        <p:nvSpPr>
          <p:cNvPr id="8" name="Rectangle 7">
            <a:extLst>
              <a:ext uri="{FF2B5EF4-FFF2-40B4-BE49-F238E27FC236}">
                <a16:creationId xmlns:a16="http://schemas.microsoft.com/office/drawing/2014/main" id="{744D9C93-88EB-48AF-BBC5-00D1986CF3C3}"/>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https://ih1.redbubble.net/image.91369793.6242/flat,1000x1000,075,f.jpg</a:t>
            </a:r>
          </a:p>
        </p:txBody>
      </p:sp>
    </p:spTree>
    <p:extLst>
      <p:ext uri="{BB962C8B-B14F-4D97-AF65-F5344CB8AC3E}">
        <p14:creationId xmlns:p14="http://schemas.microsoft.com/office/powerpoint/2010/main" val="3609040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Conclusion</a:t>
            </a:r>
          </a:p>
        </p:txBody>
      </p:sp>
      <p:sp>
        <p:nvSpPr>
          <p:cNvPr id="8" name="Rectangle 7">
            <a:extLst>
              <a:ext uri="{FF2B5EF4-FFF2-40B4-BE49-F238E27FC236}">
                <a16:creationId xmlns:a16="http://schemas.microsoft.com/office/drawing/2014/main" id="{744D9C93-88EB-48AF-BBC5-00D1986CF3C3}"/>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http://www.walkercreativedesign.com/wp-content/uploads/2011/01/Consistency-550x280.png</a:t>
            </a:r>
          </a:p>
        </p:txBody>
      </p:sp>
      <p:pic>
        <p:nvPicPr>
          <p:cNvPr id="6" name="Picture 5">
            <a:extLst>
              <a:ext uri="{FF2B5EF4-FFF2-40B4-BE49-F238E27FC236}">
                <a16:creationId xmlns:a16="http://schemas.microsoft.com/office/drawing/2014/main" id="{10414183-2CEE-411D-9BC2-20DC7015AF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4695" y="1793032"/>
            <a:ext cx="8022608" cy="4084237"/>
          </a:xfrm>
          <a:prstGeom prst="rect">
            <a:avLst/>
          </a:prstGeom>
        </p:spPr>
      </p:pic>
    </p:spTree>
    <p:extLst>
      <p:ext uri="{BB962C8B-B14F-4D97-AF65-F5344CB8AC3E}">
        <p14:creationId xmlns:p14="http://schemas.microsoft.com/office/powerpoint/2010/main" val="1174757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EF382-8B9D-44BB-A97A-6E2348F07759}"/>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9FEAFF5E-A48A-4B99-BA09-92A8365876DE}"/>
              </a:ext>
            </a:extLst>
          </p:cNvPr>
          <p:cNvSpPr>
            <a:spLocks noGrp="1"/>
          </p:cNvSpPr>
          <p:nvPr>
            <p:ph idx="1"/>
          </p:nvPr>
        </p:nvSpPr>
        <p:spPr/>
        <p:txBody>
          <a:bodyPr/>
          <a:lstStyle/>
          <a:p>
            <a:r>
              <a:rPr lang="en-US" dirty="0"/>
              <a:t>Overview</a:t>
            </a:r>
          </a:p>
          <a:p>
            <a:r>
              <a:rPr lang="en-US" dirty="0"/>
              <a:t>Data</a:t>
            </a:r>
          </a:p>
          <a:p>
            <a:r>
              <a:rPr lang="en-US" dirty="0"/>
              <a:t>Results</a:t>
            </a:r>
          </a:p>
          <a:p>
            <a:r>
              <a:rPr lang="en-US" dirty="0"/>
              <a:t>Conclusion</a:t>
            </a:r>
          </a:p>
        </p:txBody>
      </p:sp>
      <p:sp>
        <p:nvSpPr>
          <p:cNvPr id="4" name="Content Placeholder 1">
            <a:extLst>
              <a:ext uri="{FF2B5EF4-FFF2-40B4-BE49-F238E27FC236}">
                <a16:creationId xmlns:a16="http://schemas.microsoft.com/office/drawing/2014/main" id="{899982C0-B5F4-4A77-8731-27BBB6EC7530}"/>
              </a:ext>
            </a:extLst>
          </p:cNvPr>
          <p:cNvSpPr txBox="1">
            <a:spLocks/>
          </p:cNvSpPr>
          <p:nvPr/>
        </p:nvSpPr>
        <p:spPr>
          <a:xfrm>
            <a:off x="3770616" y="4304872"/>
            <a:ext cx="7994968" cy="2290501"/>
          </a:xfrm>
          <a:prstGeom prst="rect">
            <a:avLst/>
          </a:prstGeom>
        </p:spPr>
        <p:txBody>
          <a:bodyPr vert="horz" lIns="91440" tIns="45720" rIns="91440" bIns="45720" rtlCol="0" anchor="ctr" anchorCtr="0">
            <a:normAutofit/>
          </a:bodyPr>
          <a:lstStyle>
            <a:lvl1pPr marL="342900" indent="-274320" algn="l" defTabSz="914400" rtl="0" eaLnBrk="1" latinLnBrk="0" hangingPunct="1">
              <a:spcBef>
                <a:spcPct val="20000"/>
              </a:spcBef>
              <a:buClr>
                <a:srgbClr val="7AB800"/>
              </a:buClr>
              <a:buSzPct val="90000"/>
              <a:buFont typeface="Arial" pitchFamily="34" charset="0"/>
              <a:buChar char="•"/>
              <a:defRPr sz="2200" kern="1200">
                <a:solidFill>
                  <a:srgbClr val="1E1E1E"/>
                </a:solidFill>
                <a:latin typeface="Calibri"/>
                <a:ea typeface="+mn-ea"/>
                <a:cs typeface="Calibri"/>
              </a:defRPr>
            </a:lvl1pPr>
            <a:lvl2pPr marL="640080" indent="-274320" algn="l" defTabSz="914400" rtl="0" eaLnBrk="1" latinLnBrk="0" hangingPunct="1">
              <a:spcBef>
                <a:spcPct val="20000"/>
              </a:spcBef>
              <a:buClr>
                <a:srgbClr val="7AB800"/>
              </a:buClr>
              <a:buSzPct val="90000"/>
              <a:buFont typeface="Calibri" pitchFamily="34" charset="0"/>
              <a:buChar char="–"/>
              <a:defRPr sz="2200" kern="1200">
                <a:solidFill>
                  <a:srgbClr val="1E1E1E"/>
                </a:solidFill>
                <a:latin typeface="Calibri"/>
                <a:ea typeface="+mn-ea"/>
                <a:cs typeface="Calibri"/>
              </a:defRPr>
            </a:lvl2pPr>
            <a:lvl3pPr marL="914400" indent="-228600" algn="l" defTabSz="914400" rtl="0" eaLnBrk="1" latinLnBrk="0" hangingPunct="1">
              <a:spcBef>
                <a:spcPct val="20000"/>
              </a:spcBef>
              <a:buClr>
                <a:srgbClr val="7AB800"/>
              </a:buClr>
              <a:buSzPct val="90000"/>
              <a:buFont typeface="Arial" pitchFamily="34" charset="0"/>
              <a:buChar char="•"/>
              <a:defRPr sz="1800" kern="1200">
                <a:solidFill>
                  <a:srgbClr val="1E1E1E"/>
                </a:solidFill>
                <a:latin typeface="Calibri"/>
                <a:ea typeface="+mn-ea"/>
                <a:cs typeface="Calibri"/>
              </a:defRPr>
            </a:lvl3pPr>
            <a:lvl4pPr marL="1124712" indent="-228600" algn="l" defTabSz="914400" rtl="0" eaLnBrk="1" latinLnBrk="0" hangingPunct="1">
              <a:spcBef>
                <a:spcPct val="20000"/>
              </a:spcBef>
              <a:buClr>
                <a:srgbClr val="7AB800"/>
              </a:buClr>
              <a:buSzPct val="90000"/>
              <a:buFont typeface="Arial" pitchFamily="34" charset="0"/>
              <a:buChar char="•"/>
              <a:defRPr sz="1600" kern="1200">
                <a:solidFill>
                  <a:srgbClr val="1E1E1E"/>
                </a:solidFill>
                <a:latin typeface="Calibri"/>
                <a:ea typeface="+mn-ea"/>
                <a:cs typeface="Calibri"/>
              </a:defRPr>
            </a:lvl4pPr>
            <a:lvl5pPr marL="1325880" indent="-228600" algn="l" defTabSz="914400" rtl="0" eaLnBrk="1" latinLnBrk="0" hangingPunct="1">
              <a:spcBef>
                <a:spcPct val="20000"/>
              </a:spcBef>
              <a:buClr>
                <a:srgbClr val="7AB800"/>
              </a:buClr>
              <a:buSzPct val="90000"/>
              <a:buFont typeface="Arial" pitchFamily="34" charset="0"/>
              <a:buChar char="•"/>
              <a:defRPr sz="1400" kern="1200" baseline="0">
                <a:solidFill>
                  <a:srgbClr val="1E1E1E"/>
                </a:solidFill>
                <a:latin typeface="Calibri"/>
                <a:ea typeface="+mn-ea"/>
                <a:cs typeface="Calibri"/>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indent="0" algn="ctr">
              <a:buFont typeface="Arial" pitchFamily="34" charset="0"/>
              <a:buNone/>
            </a:pPr>
            <a:r>
              <a:rPr lang="en-US" sz="2000" dirty="0">
                <a:latin typeface="+mn-lt"/>
              </a:rPr>
              <a:t>Remember…</a:t>
            </a:r>
          </a:p>
          <a:p>
            <a:pPr marL="68580" indent="0" algn="ctr">
              <a:buNone/>
            </a:pPr>
            <a:r>
              <a:rPr lang="en-US" sz="2000" dirty="0">
                <a:latin typeface="+mn-lt"/>
              </a:rPr>
              <a:t>https://github.com/JasonBock/TabsVsSpaces</a:t>
            </a:r>
          </a:p>
          <a:p>
            <a:pPr marL="68580" indent="0" algn="ctr">
              <a:buNone/>
            </a:pPr>
            <a:endParaRPr lang="en-US" sz="2000" dirty="0">
              <a:latin typeface="+mn-lt"/>
            </a:endParaRPr>
          </a:p>
          <a:p>
            <a:pPr marL="68580" indent="0" algn="ctr">
              <a:buNone/>
            </a:pPr>
            <a:r>
              <a:rPr lang="en-US" sz="2000" dirty="0">
                <a:latin typeface="+mn-lt"/>
              </a:rPr>
              <a:t>https://github.com/JasonBock/Presentations/blob/master/Tabs%20Vs.%20Spaces%20-%20The%20Greatest%20Battle%20of%20Our%20Time.pptx</a:t>
            </a:r>
          </a:p>
          <a:p>
            <a:pPr marL="68580" indent="0" algn="ctr">
              <a:buNone/>
            </a:pPr>
            <a:endParaRPr lang="en-US" sz="2000" dirty="0">
              <a:latin typeface="+mn-lt"/>
            </a:endParaRPr>
          </a:p>
        </p:txBody>
      </p:sp>
    </p:spTree>
    <p:extLst>
      <p:ext uri="{BB962C8B-B14F-4D97-AF65-F5344CB8AC3E}">
        <p14:creationId xmlns:p14="http://schemas.microsoft.com/office/powerpoint/2010/main" val="2514096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Conclusion</a:t>
            </a:r>
          </a:p>
        </p:txBody>
      </p:sp>
      <p:sp>
        <p:nvSpPr>
          <p:cNvPr id="8" name="Rectangle 7">
            <a:extLst>
              <a:ext uri="{FF2B5EF4-FFF2-40B4-BE49-F238E27FC236}">
                <a16:creationId xmlns:a16="http://schemas.microsoft.com/office/drawing/2014/main" id="{744D9C93-88EB-48AF-BBC5-00D1986CF3C3}"/>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https://happygoallucky.files.wordpress.com/2014/11/groupoffriendshugging.jpg</a:t>
            </a:r>
          </a:p>
        </p:txBody>
      </p:sp>
      <p:pic>
        <p:nvPicPr>
          <p:cNvPr id="5" name="Picture 4">
            <a:extLst>
              <a:ext uri="{FF2B5EF4-FFF2-40B4-BE49-F238E27FC236}">
                <a16:creationId xmlns:a16="http://schemas.microsoft.com/office/drawing/2014/main" id="{F0A86C91-ECFB-4056-834A-D0B886EF74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5443" y="1690688"/>
            <a:ext cx="9001111" cy="4199585"/>
          </a:xfrm>
          <a:prstGeom prst="rect">
            <a:avLst/>
          </a:prstGeom>
        </p:spPr>
      </p:pic>
    </p:spTree>
    <p:extLst>
      <p:ext uri="{BB962C8B-B14F-4D97-AF65-F5344CB8AC3E}">
        <p14:creationId xmlns:p14="http://schemas.microsoft.com/office/powerpoint/2010/main" val="31899529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Conclusion</a:t>
            </a:r>
          </a:p>
        </p:txBody>
      </p:sp>
      <p:pic>
        <p:nvPicPr>
          <p:cNvPr id="6" name="Picture 5">
            <a:extLst>
              <a:ext uri="{FF2B5EF4-FFF2-40B4-BE49-F238E27FC236}">
                <a16:creationId xmlns:a16="http://schemas.microsoft.com/office/drawing/2014/main" id="{6B74BA49-B77E-44D9-89A7-8D657051EF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413" y="1577790"/>
            <a:ext cx="2622389" cy="1866197"/>
          </a:xfrm>
          <a:prstGeom prst="rect">
            <a:avLst/>
          </a:prstGeom>
        </p:spPr>
      </p:pic>
      <p:pic>
        <p:nvPicPr>
          <p:cNvPr id="7" name="Picture 6">
            <a:extLst>
              <a:ext uri="{FF2B5EF4-FFF2-40B4-BE49-F238E27FC236}">
                <a16:creationId xmlns:a16="http://schemas.microsoft.com/office/drawing/2014/main" id="{6C4D3A72-1A22-4626-9BB6-C1F1B84CBF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4269" y="4175775"/>
            <a:ext cx="2857500" cy="1838325"/>
          </a:xfrm>
          <a:prstGeom prst="rect">
            <a:avLst/>
          </a:prstGeom>
        </p:spPr>
      </p:pic>
      <p:pic>
        <p:nvPicPr>
          <p:cNvPr id="9" name="Picture 8">
            <a:extLst>
              <a:ext uri="{FF2B5EF4-FFF2-40B4-BE49-F238E27FC236}">
                <a16:creationId xmlns:a16="http://schemas.microsoft.com/office/drawing/2014/main" id="{75A587A3-C711-44E2-8B0F-B20F78C1C1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9608" y="4652025"/>
            <a:ext cx="1924050" cy="1362075"/>
          </a:xfrm>
          <a:prstGeom prst="rect">
            <a:avLst/>
          </a:prstGeom>
        </p:spPr>
      </p:pic>
      <p:pic>
        <p:nvPicPr>
          <p:cNvPr id="10" name="Picture 9">
            <a:extLst>
              <a:ext uri="{FF2B5EF4-FFF2-40B4-BE49-F238E27FC236}">
                <a16:creationId xmlns:a16="http://schemas.microsoft.com/office/drawing/2014/main" id="{D1EEF9F9-88A4-41C0-834B-FCAD975EAD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1000" y="2220234"/>
            <a:ext cx="3810000" cy="3095625"/>
          </a:xfrm>
          <a:prstGeom prst="rect">
            <a:avLst/>
          </a:prstGeom>
        </p:spPr>
      </p:pic>
      <p:pic>
        <p:nvPicPr>
          <p:cNvPr id="11" name="Picture 10">
            <a:extLst>
              <a:ext uri="{FF2B5EF4-FFF2-40B4-BE49-F238E27FC236}">
                <a16:creationId xmlns:a16="http://schemas.microsoft.com/office/drawing/2014/main" id="{BCA3A7DD-51C3-449B-A19F-1F3FCC35B8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08542" y="720884"/>
            <a:ext cx="3213143" cy="1934308"/>
          </a:xfrm>
          <a:prstGeom prst="rect">
            <a:avLst/>
          </a:prstGeom>
        </p:spPr>
      </p:pic>
    </p:spTree>
    <p:extLst>
      <p:ext uri="{BB962C8B-B14F-4D97-AF65-F5344CB8AC3E}">
        <p14:creationId xmlns:p14="http://schemas.microsoft.com/office/powerpoint/2010/main" val="39416254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D7BB-29CD-4CFA-B113-158C39859BE8}"/>
              </a:ext>
            </a:extLst>
          </p:cNvPr>
          <p:cNvSpPr>
            <a:spLocks noGrp="1"/>
          </p:cNvSpPr>
          <p:nvPr>
            <p:ph type="ctrTitle"/>
          </p:nvPr>
        </p:nvSpPr>
        <p:spPr/>
        <p:txBody>
          <a:bodyPr/>
          <a:lstStyle/>
          <a:p>
            <a:r>
              <a:rPr lang="en-US" dirty="0"/>
              <a:t>Tabs Vs. Spaces - The Greatest Battle of Our Time</a:t>
            </a:r>
          </a:p>
        </p:txBody>
      </p:sp>
      <p:sp>
        <p:nvSpPr>
          <p:cNvPr id="3" name="Subtitle 2">
            <a:extLst>
              <a:ext uri="{FF2B5EF4-FFF2-40B4-BE49-F238E27FC236}">
                <a16:creationId xmlns:a16="http://schemas.microsoft.com/office/drawing/2014/main" id="{2EAF0956-CF51-4575-8465-AA5B3F8672A4}"/>
              </a:ext>
            </a:extLst>
          </p:cNvPr>
          <p:cNvSpPr>
            <a:spLocks noGrp="1"/>
          </p:cNvSpPr>
          <p:nvPr>
            <p:ph type="subTitle" idx="1"/>
          </p:nvPr>
        </p:nvSpPr>
        <p:spPr/>
        <p:txBody>
          <a:bodyPr/>
          <a:lstStyle/>
          <a:p>
            <a:r>
              <a:rPr lang="en-US" dirty="0"/>
              <a:t>Jason Bock</a:t>
            </a:r>
          </a:p>
        </p:txBody>
      </p:sp>
      <p:sp>
        <p:nvSpPr>
          <p:cNvPr id="5" name="TextBox 4">
            <a:extLst>
              <a:ext uri="{FF2B5EF4-FFF2-40B4-BE49-F238E27FC236}">
                <a16:creationId xmlns:a16="http://schemas.microsoft.com/office/drawing/2014/main" id="{04B3E84D-B7D6-46FB-BE35-D3CFB2E1E0CD}"/>
              </a:ext>
            </a:extLst>
          </p:cNvPr>
          <p:cNvSpPr txBox="1"/>
          <p:nvPr/>
        </p:nvSpPr>
        <p:spPr>
          <a:xfrm>
            <a:off x="0" y="5116529"/>
            <a:ext cx="10140594" cy="1741469"/>
          </a:xfrm>
          <a:prstGeom prst="rect">
            <a:avLst/>
          </a:prstGeom>
          <a:noFill/>
        </p:spPr>
        <p:txBody>
          <a:bodyPr wrap="square" rtlCol="0" anchor="ctr" anchorCtr="0">
            <a:noAutofit/>
          </a:bodyPr>
          <a:lstStyle/>
          <a:p>
            <a:r>
              <a:rPr lang="en-US" dirty="0"/>
              <a:t>Remember…</a:t>
            </a:r>
          </a:p>
          <a:p>
            <a:pPr marL="285750" indent="-285750">
              <a:buClr>
                <a:schemeClr val="tx1"/>
              </a:buClr>
              <a:buFont typeface="Arial" panose="020B0604020202020204" pitchFamily="34" charset="0"/>
              <a:buChar char="•"/>
            </a:pPr>
            <a:r>
              <a:rPr lang="en-US" dirty="0"/>
              <a:t>https://github.com/JasonBock/TabsVsSpaces</a:t>
            </a:r>
          </a:p>
          <a:p>
            <a:pPr marL="285750" indent="-285750">
              <a:buClr>
                <a:schemeClr val="tx1"/>
              </a:buClr>
              <a:buFont typeface="Arial" panose="020B0604020202020204" pitchFamily="34" charset="0"/>
              <a:buChar char="•"/>
            </a:pPr>
            <a:r>
              <a:rPr lang="en-US" dirty="0"/>
              <a:t>https://github.com/JasonBock/Presentations/blob/master/Tabs%20Vs.%20Spaces%20-%20The%20Greatest%20Battle%20of%20Our%20Time.pptx</a:t>
            </a:r>
          </a:p>
          <a:p>
            <a:pPr marL="285750" indent="-285750">
              <a:buClr>
                <a:schemeClr val="tx1"/>
              </a:buClr>
              <a:buFont typeface="Arial" panose="020B0604020202020204" pitchFamily="34" charset="0"/>
              <a:buChar char="•"/>
            </a:pPr>
            <a:r>
              <a:rPr lang="en-US" dirty="0"/>
              <a:t>References in the notes on this slide</a:t>
            </a:r>
          </a:p>
        </p:txBody>
      </p:sp>
    </p:spTree>
    <p:extLst>
      <p:ext uri="{BB962C8B-B14F-4D97-AF65-F5344CB8AC3E}">
        <p14:creationId xmlns:p14="http://schemas.microsoft.com/office/powerpoint/2010/main" val="30255909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Overview</a:t>
            </a:r>
          </a:p>
        </p:txBody>
      </p:sp>
      <p:grpSp>
        <p:nvGrpSpPr>
          <p:cNvPr id="3" name="Group 2">
            <a:extLst>
              <a:ext uri="{FF2B5EF4-FFF2-40B4-BE49-F238E27FC236}">
                <a16:creationId xmlns:a16="http://schemas.microsoft.com/office/drawing/2014/main" id="{B7695FFB-100F-49FB-A460-162B4337EF5D}"/>
              </a:ext>
            </a:extLst>
          </p:cNvPr>
          <p:cNvGrpSpPr/>
          <p:nvPr/>
        </p:nvGrpSpPr>
        <p:grpSpPr>
          <a:xfrm>
            <a:off x="2484679" y="1400632"/>
            <a:ext cx="7393311" cy="4851860"/>
            <a:chOff x="2484679" y="1400632"/>
            <a:chExt cx="7393311" cy="4851860"/>
          </a:xfrm>
        </p:grpSpPr>
        <p:pic>
          <p:nvPicPr>
            <p:cNvPr id="4" name="Picture 3">
              <a:extLst>
                <a:ext uri="{FF2B5EF4-FFF2-40B4-BE49-F238E27FC236}">
                  <a16:creationId xmlns:a16="http://schemas.microsoft.com/office/drawing/2014/main" id="{15ED70A4-F9F3-44DD-B5B2-EEF3D47656C7}"/>
                </a:ext>
              </a:extLst>
            </p:cNvPr>
            <p:cNvPicPr>
              <a:picLocks noChangeAspect="1"/>
            </p:cNvPicPr>
            <p:nvPr/>
          </p:nvPicPr>
          <p:blipFill>
            <a:blip r:embed="rId3"/>
            <a:stretch>
              <a:fillRect/>
            </a:stretch>
          </p:blipFill>
          <p:spPr>
            <a:xfrm>
              <a:off x="2484679" y="1400632"/>
              <a:ext cx="7393311" cy="4851860"/>
            </a:xfrm>
            <a:prstGeom prst="rect">
              <a:avLst/>
            </a:prstGeom>
          </p:spPr>
        </p:pic>
        <p:sp>
          <p:nvSpPr>
            <p:cNvPr id="5" name="Rectangle 4">
              <a:extLst>
                <a:ext uri="{FF2B5EF4-FFF2-40B4-BE49-F238E27FC236}">
                  <a16:creationId xmlns:a16="http://schemas.microsoft.com/office/drawing/2014/main" id="{15FD6A7C-22FB-40A0-9284-24558E1E38B2}"/>
                </a:ext>
              </a:extLst>
            </p:cNvPr>
            <p:cNvSpPr/>
            <p:nvPr/>
          </p:nvSpPr>
          <p:spPr>
            <a:xfrm>
              <a:off x="2713633" y="5084337"/>
              <a:ext cx="6850982" cy="1077218"/>
            </a:xfrm>
            <a:prstGeom prst="rect">
              <a:avLst/>
            </a:prstGeom>
          </p:spPr>
          <p:txBody>
            <a:bodyPr wrap="square">
              <a:spAutoFit/>
            </a:bodyPr>
            <a:lstStyle/>
            <a:p>
              <a:pPr algn="ctr"/>
              <a:r>
                <a:rPr lang="en-US" sz="3200" dirty="0">
                  <a:solidFill>
                    <a:schemeClr val="bg1"/>
                  </a:solidFill>
                </a:rPr>
                <a:t>Put on your asbestos suits, folks. It’s </a:t>
              </a:r>
              <a:r>
                <a:rPr lang="en-US" sz="3200" dirty="0" err="1">
                  <a:solidFill>
                    <a:schemeClr val="bg1"/>
                  </a:solidFill>
                </a:rPr>
                <a:t>gonna</a:t>
              </a:r>
              <a:r>
                <a:rPr lang="en-US" sz="3200" dirty="0">
                  <a:solidFill>
                    <a:schemeClr val="bg1"/>
                  </a:solidFill>
                </a:rPr>
                <a:t> get </a:t>
              </a:r>
              <a:r>
                <a:rPr lang="en-US" sz="3200" i="1" dirty="0">
                  <a:solidFill>
                    <a:schemeClr val="bg1"/>
                  </a:solidFill>
                </a:rPr>
                <a:t>hot</a:t>
              </a:r>
              <a:r>
                <a:rPr lang="en-US" sz="3200" dirty="0">
                  <a:solidFill>
                    <a:schemeClr val="bg1"/>
                  </a:solidFill>
                </a:rPr>
                <a:t> in </a:t>
              </a:r>
              <a:r>
                <a:rPr lang="en-US" sz="3200" b="1" dirty="0">
                  <a:solidFill>
                    <a:schemeClr val="bg1"/>
                  </a:solidFill>
                </a:rPr>
                <a:t>this</a:t>
              </a:r>
              <a:r>
                <a:rPr lang="en-US" sz="3200" dirty="0">
                  <a:solidFill>
                    <a:schemeClr val="bg1"/>
                  </a:solidFill>
                </a:rPr>
                <a:t> kitchen.</a:t>
              </a:r>
            </a:p>
          </p:txBody>
        </p:sp>
      </p:grpSp>
      <p:sp>
        <p:nvSpPr>
          <p:cNvPr id="8" name="Rectangle 7">
            <a:extLst>
              <a:ext uri="{FF2B5EF4-FFF2-40B4-BE49-F238E27FC236}">
                <a16:creationId xmlns:a16="http://schemas.microsoft.com/office/drawing/2014/main" id="{BB5B48AE-864B-4FA3-8D20-ADE6823FDC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https://c1.staticflickr.com/5/4107/5059831974_cf8c475aef_b.jpg</a:t>
            </a:r>
          </a:p>
          <a:p>
            <a:pPr algn="r"/>
            <a:r>
              <a:rPr lang="en-US" sz="1200" dirty="0">
                <a:latin typeface="+mj-lt"/>
                <a:cs typeface="Calibri" pitchFamily="34" charset="0"/>
              </a:rPr>
              <a:t>http://joshondesign.com/2014/09/02/bar</a:t>
            </a:r>
          </a:p>
        </p:txBody>
      </p:sp>
    </p:spTree>
    <p:extLst>
      <p:ext uri="{BB962C8B-B14F-4D97-AF65-F5344CB8AC3E}">
        <p14:creationId xmlns:p14="http://schemas.microsoft.com/office/powerpoint/2010/main" val="1726534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Overview</a:t>
            </a:r>
          </a:p>
        </p:txBody>
      </p:sp>
      <p:sp>
        <p:nvSpPr>
          <p:cNvPr id="8" name="Rectangle 7">
            <a:extLst>
              <a:ext uri="{FF2B5EF4-FFF2-40B4-BE49-F238E27FC236}">
                <a16:creationId xmlns:a16="http://schemas.microsoft.com/office/drawing/2014/main" id="{BB5B48AE-864B-4FA3-8D20-ADE6823FDC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http://i5.asn.im/couple-arguing-_ucgr.jpg</a:t>
            </a:r>
          </a:p>
        </p:txBody>
      </p:sp>
      <p:pic>
        <p:nvPicPr>
          <p:cNvPr id="7" name="Picture 6">
            <a:extLst>
              <a:ext uri="{FF2B5EF4-FFF2-40B4-BE49-F238E27FC236}">
                <a16:creationId xmlns:a16="http://schemas.microsoft.com/office/drawing/2014/main" id="{0A4D98BC-1517-4AFC-B450-646999AA83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1245" y="1435409"/>
            <a:ext cx="6849507" cy="4569856"/>
          </a:xfrm>
          <a:prstGeom prst="rect">
            <a:avLst/>
          </a:prstGeom>
        </p:spPr>
      </p:pic>
    </p:spTree>
    <p:extLst>
      <p:ext uri="{BB962C8B-B14F-4D97-AF65-F5344CB8AC3E}">
        <p14:creationId xmlns:p14="http://schemas.microsoft.com/office/powerpoint/2010/main" val="59450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Overview</a:t>
            </a:r>
          </a:p>
        </p:txBody>
      </p:sp>
      <p:sp>
        <p:nvSpPr>
          <p:cNvPr id="8" name="Rectangle 7">
            <a:extLst>
              <a:ext uri="{FF2B5EF4-FFF2-40B4-BE49-F238E27FC236}">
                <a16:creationId xmlns:a16="http://schemas.microsoft.com/office/drawing/2014/main" id="{BB5B48AE-864B-4FA3-8D20-ADE6823FDC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http://www.actionmoviefreak.com/images/action-movie-blog/wonder-woman-warriors-ride-into-battle.jpg</a:t>
            </a:r>
          </a:p>
          <a:p>
            <a:pPr algn="r"/>
            <a:r>
              <a:rPr lang="en-US" sz="1200" dirty="0">
                <a:latin typeface="+mj-lt"/>
                <a:cs typeface="Calibri" pitchFamily="34" charset="0"/>
              </a:rPr>
              <a:t>http://trendbump.com/wp-content/uploads/2013/10/lotrlegobuild11.jpg</a:t>
            </a:r>
          </a:p>
          <a:p>
            <a:pPr algn="r"/>
            <a:r>
              <a:rPr lang="en-US" sz="1200" dirty="0">
                <a:latin typeface="+mj-lt"/>
                <a:cs typeface="Calibri" pitchFamily="34" charset="0"/>
              </a:rPr>
              <a:t>http://www.agniinteractive.com/wp-content/uploads/2011/05/war-scene.jpg</a:t>
            </a:r>
          </a:p>
        </p:txBody>
      </p:sp>
      <p:pic>
        <p:nvPicPr>
          <p:cNvPr id="5" name="Picture 4">
            <a:extLst>
              <a:ext uri="{FF2B5EF4-FFF2-40B4-BE49-F238E27FC236}">
                <a16:creationId xmlns:a16="http://schemas.microsoft.com/office/drawing/2014/main" id="{92F98CF9-AB01-4C60-9516-E9607F52E5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193" y="1331055"/>
            <a:ext cx="6355163" cy="2622341"/>
          </a:xfrm>
          <a:prstGeom prst="rect">
            <a:avLst/>
          </a:prstGeom>
        </p:spPr>
      </p:pic>
      <p:pic>
        <p:nvPicPr>
          <p:cNvPr id="6" name="Picture 5">
            <a:extLst>
              <a:ext uri="{FF2B5EF4-FFF2-40B4-BE49-F238E27FC236}">
                <a16:creationId xmlns:a16="http://schemas.microsoft.com/office/drawing/2014/main" id="{333F2C51-E574-495E-B988-7E34FF11DB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1137" y="2492853"/>
            <a:ext cx="5351890" cy="3562978"/>
          </a:xfrm>
          <a:prstGeom prst="rect">
            <a:avLst/>
          </a:prstGeom>
        </p:spPr>
      </p:pic>
      <p:pic>
        <p:nvPicPr>
          <p:cNvPr id="9" name="Picture 8">
            <a:extLst>
              <a:ext uri="{FF2B5EF4-FFF2-40B4-BE49-F238E27FC236}">
                <a16:creationId xmlns:a16="http://schemas.microsoft.com/office/drawing/2014/main" id="{383E8432-2F3C-456A-A093-F0A69BE5195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1712" y="3930116"/>
            <a:ext cx="6384053" cy="2346778"/>
          </a:xfrm>
          <a:prstGeom prst="rect">
            <a:avLst/>
          </a:prstGeom>
        </p:spPr>
      </p:pic>
    </p:spTree>
    <p:extLst>
      <p:ext uri="{BB962C8B-B14F-4D97-AF65-F5344CB8AC3E}">
        <p14:creationId xmlns:p14="http://schemas.microsoft.com/office/powerpoint/2010/main" val="4112025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Overview</a:t>
            </a:r>
          </a:p>
        </p:txBody>
      </p:sp>
      <p:sp>
        <p:nvSpPr>
          <p:cNvPr id="8" name="Rectangle 7">
            <a:extLst>
              <a:ext uri="{FF2B5EF4-FFF2-40B4-BE49-F238E27FC236}">
                <a16:creationId xmlns:a16="http://schemas.microsoft.com/office/drawing/2014/main" id="{BB5B48AE-864B-4FA3-8D20-ADE6823FDC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https://www.youtube.com/watch?v=SsoOG6ZeyUI</a:t>
            </a:r>
          </a:p>
        </p:txBody>
      </p:sp>
      <p:pic>
        <p:nvPicPr>
          <p:cNvPr id="5" name="Picture 4">
            <a:extLst>
              <a:ext uri="{FF2B5EF4-FFF2-40B4-BE49-F238E27FC236}">
                <a16:creationId xmlns:a16="http://schemas.microsoft.com/office/drawing/2014/main" id="{5C4E8C45-0B20-41A9-8B10-4C15AD90606F}"/>
              </a:ext>
            </a:extLst>
          </p:cNvPr>
          <p:cNvPicPr>
            <a:picLocks noChangeAspect="1"/>
          </p:cNvPicPr>
          <p:nvPr/>
        </p:nvPicPr>
        <p:blipFill>
          <a:blip r:embed="rId3"/>
          <a:stretch>
            <a:fillRect/>
          </a:stretch>
        </p:blipFill>
        <p:spPr>
          <a:xfrm>
            <a:off x="2531912" y="1430574"/>
            <a:ext cx="7128173" cy="4846320"/>
          </a:xfrm>
          <a:prstGeom prst="rect">
            <a:avLst/>
          </a:prstGeom>
        </p:spPr>
      </p:pic>
    </p:spTree>
    <p:extLst>
      <p:ext uri="{BB962C8B-B14F-4D97-AF65-F5344CB8AC3E}">
        <p14:creationId xmlns:p14="http://schemas.microsoft.com/office/powerpoint/2010/main" val="3682295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379E0-7CB6-4928-B0FB-2E1B111DB561}"/>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5F2D1576-BD1F-4E89-98AF-2D5930E03E1A}"/>
              </a:ext>
            </a:extLst>
          </p:cNvPr>
          <p:cNvSpPr>
            <a:spLocks noGrp="1"/>
          </p:cNvSpPr>
          <p:nvPr>
            <p:ph idx="1"/>
          </p:nvPr>
        </p:nvSpPr>
        <p:spPr/>
        <p:txBody>
          <a:bodyPr>
            <a:normAutofit lnSpcReduction="10000"/>
          </a:bodyPr>
          <a:lstStyle/>
          <a:p>
            <a:r>
              <a:rPr lang="en-US" dirty="0"/>
              <a:t>"Try cutting/pasting something that is tab based!" - </a:t>
            </a:r>
            <a:r>
              <a:rPr lang="en-US" dirty="0">
                <a:solidFill>
                  <a:schemeClr val="accent2"/>
                </a:solidFill>
              </a:rPr>
              <a:t>http://jarrodoverson.com/blog/spaces-vs-tabs/</a:t>
            </a:r>
          </a:p>
          <a:p>
            <a:r>
              <a:rPr lang="en-US" dirty="0"/>
              <a:t>"To create nested lists, indent by one tab (or four spaces if you're antediluvian)." - </a:t>
            </a:r>
            <a:r>
              <a:rPr lang="en-US" dirty="0">
                <a:solidFill>
                  <a:schemeClr val="accent2"/>
                </a:solidFill>
              </a:rPr>
              <a:t>http://www.macdrifter.com/2012/04/writing-in-markdown-lists.html</a:t>
            </a:r>
          </a:p>
          <a:p>
            <a:r>
              <a:rPr lang="en-US" dirty="0"/>
              <a:t>"...only a moron would use tabs to format their code.“ - </a:t>
            </a:r>
            <a:r>
              <a:rPr lang="en-US" dirty="0">
                <a:solidFill>
                  <a:schemeClr val="accent2"/>
                </a:solidFill>
              </a:rPr>
              <a:t>https://blog.codinghorror.com/death-to-the-space-infidels/</a:t>
            </a:r>
          </a:p>
          <a:p>
            <a:r>
              <a:rPr lang="en-US" dirty="0"/>
              <a:t>"...we could try to merge the best of both worlds.  Use tabs for indentation and spaces just for alignment" - </a:t>
            </a:r>
            <a:r>
              <a:rPr lang="en-US" dirty="0">
                <a:solidFill>
                  <a:schemeClr val="accent2"/>
                </a:solidFill>
              </a:rPr>
              <a:t>https://blogs.msdn.microsoft.com/cyrusn/2004/09/14/tabs-vs-spaces/</a:t>
            </a:r>
          </a:p>
        </p:txBody>
      </p:sp>
    </p:spTree>
    <p:extLst>
      <p:ext uri="{BB962C8B-B14F-4D97-AF65-F5344CB8AC3E}">
        <p14:creationId xmlns:p14="http://schemas.microsoft.com/office/powerpoint/2010/main" val="30315865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TotalTime>
  <Words>2424</Words>
  <Application>Microsoft Office PowerPoint</Application>
  <PresentationFormat>Widescreen</PresentationFormat>
  <Paragraphs>327</Paragraphs>
  <Slides>42</Slides>
  <Notes>39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Calibri</vt:lpstr>
      <vt:lpstr>Calibri Light</vt:lpstr>
      <vt:lpstr>Cascadia Code</vt:lpstr>
      <vt:lpstr>Franklin Gothic Medium</vt:lpstr>
      <vt:lpstr>Office Theme</vt:lpstr>
      <vt:lpstr>Tabs Vs. Spaces - The Greatest Battle of Our Time</vt:lpstr>
      <vt:lpstr>Personal Info</vt:lpstr>
      <vt:lpstr>Downloads</vt:lpstr>
      <vt:lpstr>Overview</vt:lpstr>
      <vt:lpstr>Overview</vt:lpstr>
      <vt:lpstr>Overview</vt:lpstr>
      <vt:lpstr>Overview</vt:lpstr>
      <vt:lpstr>Overview</vt:lpstr>
      <vt:lpstr>Overview</vt:lpstr>
      <vt:lpstr>Overview</vt:lpstr>
      <vt:lpstr>Overview</vt:lpstr>
      <vt:lpstr>Data</vt:lpstr>
      <vt:lpstr>Data</vt:lpstr>
      <vt:lpstr>Data</vt:lpstr>
      <vt:lpstr>Data</vt:lpstr>
      <vt:lpstr>Data</vt:lpstr>
      <vt:lpstr>Data</vt:lpstr>
      <vt:lpstr>Data</vt:lpstr>
      <vt:lpstr>Data</vt:lpstr>
      <vt:lpstr>Data</vt:lpstr>
      <vt:lpstr>Data</vt:lpstr>
      <vt:lpstr>Data</vt:lpstr>
      <vt:lpstr>Data</vt:lpstr>
      <vt:lpstr>Data</vt:lpstr>
      <vt:lpstr>Data</vt:lpstr>
      <vt:lpstr>Demo: TabsVsSpaces Code</vt:lpstr>
      <vt:lpstr>Data</vt:lpstr>
      <vt:lpstr>Results</vt:lpstr>
      <vt:lpstr>Results</vt:lpstr>
      <vt:lpstr>Results</vt:lpstr>
      <vt:lpstr>Results</vt:lpstr>
      <vt:lpstr>Results</vt:lpstr>
      <vt:lpstr>Results</vt:lpstr>
      <vt:lpstr>Results</vt:lpstr>
      <vt:lpstr>Results</vt:lpstr>
      <vt:lpstr>Results</vt:lpstr>
      <vt:lpstr>Results</vt:lpstr>
      <vt:lpstr>Conclusion</vt:lpstr>
      <vt:lpstr>Conclusion</vt:lpstr>
      <vt:lpstr>Conclusion</vt:lpstr>
      <vt:lpstr>Conclusion</vt:lpstr>
      <vt:lpstr>Tabs Vs. Spaces - The Greatest Battle of 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Code in .NET</dc:title>
  <dc:creator>Jason Bock</dc:creator>
  <cp:lastModifiedBy>Jason Bock</cp:lastModifiedBy>
  <cp:revision>85</cp:revision>
  <dcterms:created xsi:type="dcterms:W3CDTF">2020-06-05T19:52:21Z</dcterms:created>
  <dcterms:modified xsi:type="dcterms:W3CDTF">2020-06-07T15:22:11Z</dcterms:modified>
</cp:coreProperties>
</file>